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4"/>
  </p:sldMasterIdLst>
  <p:notesMasterIdLst>
    <p:notesMasterId r:id="rId35"/>
  </p:notesMasterIdLst>
  <p:sldIdLst>
    <p:sldId id="509" r:id="rId5"/>
    <p:sldId id="489" r:id="rId6"/>
    <p:sldId id="512" r:id="rId7"/>
    <p:sldId id="513" r:id="rId8"/>
    <p:sldId id="514" r:id="rId9"/>
    <p:sldId id="515" r:id="rId10"/>
    <p:sldId id="516" r:id="rId11"/>
    <p:sldId id="517" r:id="rId12"/>
    <p:sldId id="518" r:id="rId13"/>
    <p:sldId id="519" r:id="rId14"/>
    <p:sldId id="520" r:id="rId15"/>
    <p:sldId id="522" r:id="rId16"/>
    <p:sldId id="525" r:id="rId17"/>
    <p:sldId id="526" r:id="rId18"/>
    <p:sldId id="544" r:id="rId19"/>
    <p:sldId id="527" r:id="rId20"/>
    <p:sldId id="545" r:id="rId21"/>
    <p:sldId id="529" r:id="rId22"/>
    <p:sldId id="530" r:id="rId23"/>
    <p:sldId id="524" r:id="rId24"/>
    <p:sldId id="521" r:id="rId25"/>
    <p:sldId id="535" r:id="rId26"/>
    <p:sldId id="537" r:id="rId27"/>
    <p:sldId id="534" r:id="rId28"/>
    <p:sldId id="536" r:id="rId29"/>
    <p:sldId id="539" r:id="rId30"/>
    <p:sldId id="538" r:id="rId31"/>
    <p:sldId id="540" r:id="rId32"/>
    <p:sldId id="531" r:id="rId33"/>
    <p:sldId id="541"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Ordonez, Anna (NIH/NIMH) [E]" initials="OA([" lastIdx="20" clrIdx="6">
    <p:extLst>
      <p:ext uri="{19B8F6BF-5375-455C-9EA6-DF929625EA0E}">
        <p15:presenceInfo xmlns:p15="http://schemas.microsoft.com/office/powerpoint/2012/main" userId="S::annaordonez@nih.gov::82385286-6017-44ab-a1df-85f9999fcfa2" providerId="AD"/>
      </p:ext>
    </p:extLst>
  </p:cmAuthor>
  <p:cmAuthor id="1" name="Jacobs Brichford, Eliza (NIH/NIMH) [E]" initials="JBE([" lastIdx="10" clrIdx="0">
    <p:extLst>
      <p:ext uri="{19B8F6BF-5375-455C-9EA6-DF929625EA0E}">
        <p15:presenceInfo xmlns:p15="http://schemas.microsoft.com/office/powerpoint/2012/main" userId="S::jacobsbrichfoe2@nih.gov::d9dbc1a4-b635-4555-ac44-f5af31d654a2" providerId="AD"/>
      </p:ext>
    </p:extLst>
  </p:cmAuthor>
  <p:cmAuthor id="2" name="Rachel Scheinert" initials="SR([" lastIdx="29" clrIdx="1">
    <p:extLst>
      <p:ext uri="{19B8F6BF-5375-455C-9EA6-DF929625EA0E}">
        <p15:presenceInfo xmlns:p15="http://schemas.microsoft.com/office/powerpoint/2012/main" userId="Rachel Scheinert" providerId="None"/>
      </p:ext>
    </p:extLst>
  </p:cmAuthor>
  <p:cmAuthor id="3" name="Smith, Sharon (NIH/NIMH) [E]" initials="SS([" lastIdx="41" clrIdx="2">
    <p:extLst>
      <p:ext uri="{19B8F6BF-5375-455C-9EA6-DF929625EA0E}">
        <p15:presenceInfo xmlns:p15="http://schemas.microsoft.com/office/powerpoint/2012/main" userId="S::smiths@nih.gov::537265fd-6ee8-4763-819c-5ed8762b5a93" providerId="AD"/>
      </p:ext>
    </p:extLst>
  </p:cmAuthor>
  <p:cmAuthor id="4" name="Vincent, Clarissa (NIH/NIMH) [C]" initials="VC([" lastIdx="4" clrIdx="3">
    <p:extLst>
      <p:ext uri="{19B8F6BF-5375-455C-9EA6-DF929625EA0E}">
        <p15:presenceInfo xmlns:p15="http://schemas.microsoft.com/office/powerpoint/2012/main" userId="S::vincentcb@nih.gov::4ca22058-2bf5-4f45-bbf6-c570534e4b6b" providerId="AD"/>
      </p:ext>
    </p:extLst>
  </p:cmAuthor>
  <p:cmAuthor id="5" name="Janicz, Katelyn (NIH/NIMH) [C]" initials="JK([" lastIdx="2" clrIdx="4">
    <p:extLst>
      <p:ext uri="{19B8F6BF-5375-455C-9EA6-DF929625EA0E}">
        <p15:presenceInfo xmlns:p15="http://schemas.microsoft.com/office/powerpoint/2012/main" userId="S::janiczkm@nih.gov::3a92bacb-64a9-46c0-a97a-2c3dad99c77f" providerId="AD"/>
      </p:ext>
    </p:extLst>
  </p:cmAuthor>
  <p:cmAuthor id="6" name="Bodenstein, Yancy (NIH/NIMH) [E]" initials="BY([" lastIdx="3" clrIdx="5">
    <p:extLst>
      <p:ext uri="{19B8F6BF-5375-455C-9EA6-DF929625EA0E}">
        <p15:presenceInfo xmlns:p15="http://schemas.microsoft.com/office/powerpoint/2012/main" userId="S::bodensteiny@nih.gov::a3cad525-d46c-4c3d-bdb9-48e525c14ff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293"/>
    <a:srgbClr val="9DCACF"/>
    <a:srgbClr val="64666A"/>
    <a:srgbClr val="FF993D"/>
    <a:srgbClr val="A6A6A6"/>
    <a:srgbClr val="387A7E"/>
    <a:srgbClr val="D4E6E8"/>
    <a:srgbClr val="5B9B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64" autoAdjust="0"/>
    <p:restoredTop sz="94660"/>
  </p:normalViewPr>
  <p:slideViewPr>
    <p:cSldViewPr snapToGrid="0">
      <p:cViewPr varScale="1">
        <p:scale>
          <a:sx n="88" d="100"/>
          <a:sy n="88" d="100"/>
        </p:scale>
        <p:origin x="270"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B93509-0737-4E62-8ED0-A30E50F6EBEF}" type="datetimeFigureOut">
              <a:rPr lang="en-US" smtClean="0"/>
              <a:t>11/16/2020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4FF9C3-34BE-467E-9946-4D19663CA8BD}" type="slidenum">
              <a:rPr lang="en-US" smtClean="0"/>
              <a:t>‹#›</a:t>
            </a:fld>
            <a:endParaRPr lang="en-US"/>
          </a:p>
        </p:txBody>
      </p:sp>
    </p:spTree>
    <p:extLst>
      <p:ext uri="{BB962C8B-B14F-4D97-AF65-F5344CB8AC3E}">
        <p14:creationId xmlns:p14="http://schemas.microsoft.com/office/powerpoint/2010/main" val="3230859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8BA3040-7703-47E4-9D5D-ADBEEB45D1E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2" name="Picture 11">
            <a:extLst>
              <a:ext uri="{FF2B5EF4-FFF2-40B4-BE49-F238E27FC236}">
                <a16:creationId xmlns:a16="http://schemas.microsoft.com/office/drawing/2014/main" id="{BAD1DAE9-EBAF-4682-A48B-FE5074DDCE4E}"/>
              </a:ext>
            </a:extLst>
          </p:cNvPr>
          <p:cNvPicPr>
            <a:picLocks noChangeAspect="1"/>
          </p:cNvPicPr>
          <p:nvPr userDrawn="1"/>
        </p:nvPicPr>
        <p:blipFill>
          <a:blip r:embed="rId3"/>
          <a:stretch>
            <a:fillRect/>
          </a:stretch>
        </p:blipFill>
        <p:spPr>
          <a:xfrm>
            <a:off x="6925284" y="6189906"/>
            <a:ext cx="548640" cy="548640"/>
          </a:xfrm>
          <a:prstGeom prst="rect">
            <a:avLst/>
          </a:prstGeom>
        </p:spPr>
      </p:pic>
      <p:pic>
        <p:nvPicPr>
          <p:cNvPr id="13" name="Picture 12">
            <a:extLst>
              <a:ext uri="{FF2B5EF4-FFF2-40B4-BE49-F238E27FC236}">
                <a16:creationId xmlns:a16="http://schemas.microsoft.com/office/drawing/2014/main" id="{2DC878B9-85A6-43A4-B5D6-A75F0AAA99B7}"/>
              </a:ext>
            </a:extLst>
          </p:cNvPr>
          <p:cNvPicPr>
            <a:picLocks noChangeAspect="1"/>
          </p:cNvPicPr>
          <p:nvPr userDrawn="1"/>
        </p:nvPicPr>
        <p:blipFill>
          <a:blip r:embed="rId4"/>
          <a:stretch>
            <a:fillRect/>
          </a:stretch>
        </p:blipFill>
        <p:spPr>
          <a:xfrm>
            <a:off x="7565175" y="6285501"/>
            <a:ext cx="1383678" cy="365760"/>
          </a:xfrm>
          <a:prstGeom prst="rect">
            <a:avLst/>
          </a:prstGeom>
        </p:spPr>
      </p:pic>
      <p:sp>
        <p:nvSpPr>
          <p:cNvPr id="14" name="Title 5">
            <a:extLst>
              <a:ext uri="{FF2B5EF4-FFF2-40B4-BE49-F238E27FC236}">
                <a16:creationId xmlns:a16="http://schemas.microsoft.com/office/drawing/2014/main" id="{C8E3AC9B-EE21-4A39-B9AA-DEE6DFF14106}"/>
              </a:ext>
            </a:extLst>
          </p:cNvPr>
          <p:cNvSpPr>
            <a:spLocks noGrp="1" noChangeAspect="1"/>
          </p:cNvSpPr>
          <p:nvPr>
            <p:ph type="title"/>
          </p:nvPr>
        </p:nvSpPr>
        <p:spPr>
          <a:xfrm>
            <a:off x="190394" y="476508"/>
            <a:ext cx="8751994" cy="1558924"/>
          </a:xfrm>
          <a:prstGeom prst="rect">
            <a:avLst/>
          </a:prstGeom>
        </p:spPr>
        <p:txBody>
          <a:bodyPr/>
          <a:lstStyle>
            <a:lvl1pPr indent="0" algn="l">
              <a:lnSpc>
                <a:spcPct val="100000"/>
              </a:lnSpc>
              <a:defRPr sz="3200" b="0">
                <a:solidFill>
                  <a:schemeClr val="bg1"/>
                </a:solidFill>
              </a:defRPr>
            </a:lvl1pPr>
          </a:lstStyle>
          <a:p>
            <a:r>
              <a:rPr lang="en-US"/>
              <a:t>Click to edit Master title style</a:t>
            </a:r>
            <a:endParaRPr lang="en-US" dirty="0"/>
          </a:p>
        </p:txBody>
      </p:sp>
      <p:sp>
        <p:nvSpPr>
          <p:cNvPr id="15" name="Text Placeholder 7">
            <a:extLst>
              <a:ext uri="{FF2B5EF4-FFF2-40B4-BE49-F238E27FC236}">
                <a16:creationId xmlns:a16="http://schemas.microsoft.com/office/drawing/2014/main" id="{A262656B-E408-45FD-BA1F-8A4586100EE5}"/>
              </a:ext>
            </a:extLst>
          </p:cNvPr>
          <p:cNvSpPr>
            <a:spLocks noGrp="1" noChangeAspect="1"/>
          </p:cNvSpPr>
          <p:nvPr>
            <p:ph type="body" sz="quarter" idx="10"/>
          </p:nvPr>
        </p:nvSpPr>
        <p:spPr>
          <a:xfrm>
            <a:off x="190394" y="2201723"/>
            <a:ext cx="7253394" cy="1541990"/>
          </a:xfrm>
          <a:prstGeom prst="rect">
            <a:avLst/>
          </a:prstGeom>
        </p:spPr>
        <p:txBody>
          <a:bodyPr vert="horz"/>
          <a:lstStyle>
            <a:lvl1pPr marL="0" indent="0">
              <a:buNone/>
              <a:defRPr>
                <a:solidFill>
                  <a:schemeClr val="bg1"/>
                </a:solidFill>
              </a:defRPr>
            </a:lvl1pPr>
            <a:lvl2pPr marL="339725" indent="0">
              <a:buNone/>
              <a:defRPr i="1"/>
            </a:lvl2pPr>
            <a:lvl3pPr marL="749300" indent="0">
              <a:buNone/>
              <a:defRPr>
                <a:solidFill>
                  <a:srgbClr val="FFFFFF"/>
                </a:solidFill>
              </a:defRPr>
            </a:lvl3pPr>
            <a:lvl4pPr marL="1079500" indent="0">
              <a:buNone/>
              <a:defRPr>
                <a:solidFill>
                  <a:srgbClr val="FFFFFF"/>
                </a:solidFill>
              </a:defRPr>
            </a:lvl4pPr>
            <a:lvl5pPr marL="1371600" indent="0">
              <a:buNone/>
              <a:defRPr>
                <a:solidFill>
                  <a:srgbClr val="FFFFFF"/>
                </a:solidFill>
              </a:defRPr>
            </a:lvl5pPr>
          </a:lstStyle>
          <a:p>
            <a:pPr lvl="0"/>
            <a:r>
              <a:rPr lang="en-US"/>
              <a:t>Click to edit Master text styles</a:t>
            </a:r>
          </a:p>
        </p:txBody>
      </p:sp>
      <p:sp>
        <p:nvSpPr>
          <p:cNvPr id="16" name="Text Placeholder 7">
            <a:extLst>
              <a:ext uri="{FF2B5EF4-FFF2-40B4-BE49-F238E27FC236}">
                <a16:creationId xmlns:a16="http://schemas.microsoft.com/office/drawing/2014/main" id="{7E4F0125-A915-4E45-8E33-FE6E581CB0E2}"/>
              </a:ext>
            </a:extLst>
          </p:cNvPr>
          <p:cNvSpPr>
            <a:spLocks noGrp="1" noChangeAspect="1"/>
          </p:cNvSpPr>
          <p:nvPr>
            <p:ph type="body" sz="quarter" idx="12"/>
          </p:nvPr>
        </p:nvSpPr>
        <p:spPr>
          <a:xfrm>
            <a:off x="190394" y="3910005"/>
            <a:ext cx="5410306" cy="1108886"/>
          </a:xfrm>
          <a:prstGeom prst="rect">
            <a:avLst/>
          </a:prstGeom>
        </p:spPr>
        <p:txBody>
          <a:bodyPr vert="horz"/>
          <a:lstStyle>
            <a:lvl1pPr marL="0" indent="0">
              <a:buNone/>
              <a:defRPr sz="2400">
                <a:solidFill>
                  <a:schemeClr val="bg1"/>
                </a:solidFill>
              </a:defRPr>
            </a:lvl1pPr>
            <a:lvl2pPr marL="339725" indent="0">
              <a:buNone/>
              <a:defRPr i="1"/>
            </a:lvl2pPr>
            <a:lvl3pPr marL="749300" indent="0">
              <a:buNone/>
              <a:defRPr>
                <a:solidFill>
                  <a:srgbClr val="FFFFFF"/>
                </a:solidFill>
              </a:defRPr>
            </a:lvl3pPr>
            <a:lvl4pPr marL="1079500" indent="0">
              <a:buNone/>
              <a:defRPr>
                <a:solidFill>
                  <a:srgbClr val="FFFFFF"/>
                </a:solidFill>
              </a:defRPr>
            </a:lvl4pPr>
            <a:lvl5pPr marL="1371600" indent="0">
              <a:buNone/>
              <a:defRPr>
                <a:solidFill>
                  <a:srgbClr val="FFFFFF"/>
                </a:solidFill>
              </a:defRPr>
            </a:lvl5pPr>
          </a:lstStyle>
          <a:p>
            <a:pPr lvl="0"/>
            <a:r>
              <a:rPr lang="en-US"/>
              <a:t>Click to edit Master text styles</a:t>
            </a:r>
          </a:p>
        </p:txBody>
      </p:sp>
    </p:spTree>
    <p:extLst>
      <p:ext uri="{BB962C8B-B14F-4D97-AF65-F5344CB8AC3E}">
        <p14:creationId xmlns:p14="http://schemas.microsoft.com/office/powerpoint/2010/main" val="3901861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A03D00-3157-4D76-8A03-670927E5373C}"/>
              </a:ext>
            </a:extLst>
          </p:cNvPr>
          <p:cNvSpPr>
            <a:spLocks noGrp="1"/>
          </p:cNvSpPr>
          <p:nvPr>
            <p:ph type="body" sz="quarter" idx="10"/>
          </p:nvPr>
        </p:nvSpPr>
        <p:spPr>
          <a:xfrm>
            <a:off x="446088" y="1334078"/>
            <a:ext cx="8275320" cy="4870259"/>
          </a:xfrm>
          <a:prstGeom prst="rect">
            <a:avLst/>
          </a:prstGeom>
        </p:spPr>
        <p:txBody>
          <a:bodyPr/>
          <a:lstStyle/>
          <a:p>
            <a:pPr lvl="0"/>
            <a:r>
              <a:rPr lang="en-US"/>
              <a:t>Click to edit Master text styles</a:t>
            </a:r>
          </a:p>
          <a:p>
            <a:pPr lvl="1"/>
            <a:r>
              <a:rPr lang="en-US"/>
              <a:t>Second level</a:t>
            </a:r>
          </a:p>
          <a:p>
            <a:pPr lvl="2"/>
            <a:r>
              <a:rPr lang="en-US"/>
              <a:t>Third level</a:t>
            </a:r>
          </a:p>
        </p:txBody>
      </p:sp>
      <p:sp>
        <p:nvSpPr>
          <p:cNvPr id="9" name="Rectangle 8">
            <a:extLst>
              <a:ext uri="{FF2B5EF4-FFF2-40B4-BE49-F238E27FC236}">
                <a16:creationId xmlns:a16="http://schemas.microsoft.com/office/drawing/2014/main" id="{39CBC272-6FE0-45FE-8B4A-03BC82121722}"/>
              </a:ext>
            </a:extLst>
          </p:cNvPr>
          <p:cNvSpPr/>
          <p:nvPr userDrawn="1"/>
        </p:nvSpPr>
        <p:spPr>
          <a:xfrm rot="5400000" flipH="1">
            <a:off x="4515859" y="-3036694"/>
            <a:ext cx="137160" cy="82753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en-US" sz="1600" b="0" i="0" spc="30" baseline="0" dirty="0" err="1">
              <a:solidFill>
                <a:schemeClr val="tx1"/>
              </a:solidFill>
              <a:ea typeface="Neue Haas Grotesk Display Std 55 Roman" charset="0"/>
              <a:cs typeface="Neue Haas Grotesk Display Std 55 Roman" charset="0"/>
            </a:endParaRPr>
          </a:p>
        </p:txBody>
      </p:sp>
      <p:pic>
        <p:nvPicPr>
          <p:cNvPr id="5" name="Picture 4" descr="Image result for nimh nih logo png">
            <a:extLst>
              <a:ext uri="{FF2B5EF4-FFF2-40B4-BE49-F238E27FC236}">
                <a16:creationId xmlns:a16="http://schemas.microsoft.com/office/drawing/2014/main" id="{D43E861A-D05E-4CA8-9C31-9F64A3575A9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44543" y="6341496"/>
            <a:ext cx="1314493" cy="347472"/>
          </a:xfrm>
          <a:prstGeom prst="rect">
            <a:avLst/>
          </a:prstGeom>
          <a:noFill/>
          <a:extLst>
            <a:ext uri="{909E8E84-426E-40DD-AFC4-6F175D3DCCD1}">
              <a14:hiddenFill xmlns:a14="http://schemas.microsoft.com/office/drawing/2010/main">
                <a:solidFill>
                  <a:srgbClr val="FFFFFF"/>
                </a:solidFill>
              </a14:hiddenFill>
            </a:ext>
          </a:extLst>
        </p:spPr>
      </p:pic>
      <p:sp>
        <p:nvSpPr>
          <p:cNvPr id="12" name="Title 11">
            <a:extLst>
              <a:ext uri="{FF2B5EF4-FFF2-40B4-BE49-F238E27FC236}">
                <a16:creationId xmlns:a16="http://schemas.microsoft.com/office/drawing/2014/main" id="{EA481B0A-6230-4A1A-BB5D-626A6711404E}"/>
              </a:ext>
            </a:extLst>
          </p:cNvPr>
          <p:cNvSpPr>
            <a:spLocks noGrp="1"/>
          </p:cNvSpPr>
          <p:nvPr>
            <p:ph type="title"/>
          </p:nvPr>
        </p:nvSpPr>
        <p:spPr>
          <a:xfrm>
            <a:off x="446086" y="169033"/>
            <a:ext cx="8275321" cy="863354"/>
          </a:xfrm>
          <a:prstGeom prst="rect">
            <a:avLst/>
          </a:prstGeom>
        </p:spPr>
        <p:txBody>
          <a:bodyPr anchor="ctr"/>
          <a:lstStyle>
            <a:lvl1pPr>
              <a:defRPr sz="3200" b="1"/>
            </a:lvl1pPr>
          </a:lstStyle>
          <a:p>
            <a:r>
              <a:rPr lang="en-US"/>
              <a:t>Click to edit Master title style</a:t>
            </a:r>
            <a:endParaRPr lang="en-US" dirty="0"/>
          </a:p>
        </p:txBody>
      </p:sp>
      <p:sp>
        <p:nvSpPr>
          <p:cNvPr id="15" name="Slide Number Placeholder 1">
            <a:extLst>
              <a:ext uri="{FF2B5EF4-FFF2-40B4-BE49-F238E27FC236}">
                <a16:creationId xmlns:a16="http://schemas.microsoft.com/office/drawing/2014/main" id="{A95EB87A-5F16-4E16-980E-85F23288FF85}"/>
              </a:ext>
            </a:extLst>
          </p:cNvPr>
          <p:cNvSpPr>
            <a:spLocks noGrp="1"/>
          </p:cNvSpPr>
          <p:nvPr>
            <p:ph type="sldNum" sz="quarter" idx="4"/>
          </p:nvPr>
        </p:nvSpPr>
        <p:spPr>
          <a:xfrm>
            <a:off x="243358" y="6408176"/>
            <a:ext cx="405456" cy="214112"/>
          </a:xfrm>
          <a:prstGeom prst="rect">
            <a:avLst/>
          </a:prstGeom>
        </p:spPr>
        <p:txBody>
          <a:bodyPr vert="horz" lIns="91440" tIns="45720" rIns="91440" bIns="45720" rtlCol="0" anchor="ctr"/>
          <a:lstStyle>
            <a:lvl1pPr algn="ctr">
              <a:defRPr sz="1100">
                <a:solidFill>
                  <a:schemeClr val="tx1"/>
                </a:solidFill>
              </a:defRPr>
            </a:lvl1pPr>
          </a:lstStyle>
          <a:p>
            <a:fld id="{14DA8466-51B6-440F-8995-3D5918D9CE24}" type="slidenum">
              <a:rPr lang="en-US" smtClean="0"/>
              <a:pPr/>
              <a:t>‹#›</a:t>
            </a:fld>
            <a:endParaRPr lang="en-US" dirty="0"/>
          </a:p>
        </p:txBody>
      </p:sp>
    </p:spTree>
    <p:extLst>
      <p:ext uri="{BB962C8B-B14F-4D97-AF65-F5344CB8AC3E}">
        <p14:creationId xmlns:p14="http://schemas.microsoft.com/office/powerpoint/2010/main" val="1212165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_Two Columns">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A03D00-3157-4D76-8A03-670927E5373C}"/>
              </a:ext>
            </a:extLst>
          </p:cNvPr>
          <p:cNvSpPr>
            <a:spLocks noGrp="1"/>
          </p:cNvSpPr>
          <p:nvPr>
            <p:ph type="body" sz="quarter" idx="10"/>
          </p:nvPr>
        </p:nvSpPr>
        <p:spPr>
          <a:xfrm>
            <a:off x="446088" y="1334078"/>
            <a:ext cx="3931920" cy="4870259"/>
          </a:xfrm>
          <a:prstGeom prst="rect">
            <a:avLst/>
          </a:prstGeom>
        </p:spPr>
        <p:txBody>
          <a:bodyPr/>
          <a:lstStyle/>
          <a:p>
            <a:pPr lvl="0"/>
            <a:r>
              <a:rPr lang="en-US"/>
              <a:t>Click to edit Master text styles</a:t>
            </a:r>
          </a:p>
          <a:p>
            <a:pPr lvl="1"/>
            <a:r>
              <a:rPr lang="en-US"/>
              <a:t>Second level</a:t>
            </a:r>
          </a:p>
          <a:p>
            <a:pPr lvl="2"/>
            <a:r>
              <a:rPr lang="en-US"/>
              <a:t>Third level</a:t>
            </a:r>
          </a:p>
        </p:txBody>
      </p:sp>
      <p:sp>
        <p:nvSpPr>
          <p:cNvPr id="9" name="Rectangle 8">
            <a:extLst>
              <a:ext uri="{FF2B5EF4-FFF2-40B4-BE49-F238E27FC236}">
                <a16:creationId xmlns:a16="http://schemas.microsoft.com/office/drawing/2014/main" id="{39CBC272-6FE0-45FE-8B4A-03BC82121722}"/>
              </a:ext>
            </a:extLst>
          </p:cNvPr>
          <p:cNvSpPr/>
          <p:nvPr userDrawn="1"/>
        </p:nvSpPr>
        <p:spPr>
          <a:xfrm rot="5400000" flipH="1">
            <a:off x="4515859" y="-3036694"/>
            <a:ext cx="137160" cy="82753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en-US" sz="1600" b="0" i="0" spc="30" baseline="0" dirty="0" err="1">
              <a:solidFill>
                <a:schemeClr val="tx1"/>
              </a:solidFill>
              <a:ea typeface="Neue Haas Grotesk Display Std 55 Roman" charset="0"/>
              <a:cs typeface="Neue Haas Grotesk Display Std 55 Roman" charset="0"/>
            </a:endParaRPr>
          </a:p>
        </p:txBody>
      </p:sp>
      <p:pic>
        <p:nvPicPr>
          <p:cNvPr id="5" name="Picture 4" descr="Image result for nimh nih logo png">
            <a:extLst>
              <a:ext uri="{FF2B5EF4-FFF2-40B4-BE49-F238E27FC236}">
                <a16:creationId xmlns:a16="http://schemas.microsoft.com/office/drawing/2014/main" id="{D43E861A-D05E-4CA8-9C31-9F64A3575A9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44543" y="6341496"/>
            <a:ext cx="1314493" cy="347472"/>
          </a:xfrm>
          <a:prstGeom prst="rect">
            <a:avLst/>
          </a:prstGeom>
          <a:noFill/>
          <a:extLst>
            <a:ext uri="{909E8E84-426E-40DD-AFC4-6F175D3DCCD1}">
              <a14:hiddenFill xmlns:a14="http://schemas.microsoft.com/office/drawing/2010/main">
                <a:solidFill>
                  <a:srgbClr val="FFFFFF"/>
                </a:solidFill>
              </a14:hiddenFill>
            </a:ext>
          </a:extLst>
        </p:spPr>
      </p:pic>
      <p:sp>
        <p:nvSpPr>
          <p:cNvPr id="12" name="Title 11">
            <a:extLst>
              <a:ext uri="{FF2B5EF4-FFF2-40B4-BE49-F238E27FC236}">
                <a16:creationId xmlns:a16="http://schemas.microsoft.com/office/drawing/2014/main" id="{EA481B0A-6230-4A1A-BB5D-626A6711404E}"/>
              </a:ext>
            </a:extLst>
          </p:cNvPr>
          <p:cNvSpPr>
            <a:spLocks noGrp="1"/>
          </p:cNvSpPr>
          <p:nvPr>
            <p:ph type="title"/>
          </p:nvPr>
        </p:nvSpPr>
        <p:spPr>
          <a:xfrm>
            <a:off x="446086" y="169033"/>
            <a:ext cx="8275321" cy="863354"/>
          </a:xfrm>
          <a:prstGeom prst="rect">
            <a:avLst/>
          </a:prstGeom>
        </p:spPr>
        <p:txBody>
          <a:bodyPr anchor="ctr"/>
          <a:lstStyle>
            <a:lvl1pPr>
              <a:defRPr sz="3200" b="1"/>
            </a:lvl1pPr>
          </a:lstStyle>
          <a:p>
            <a:r>
              <a:rPr lang="en-US"/>
              <a:t>Click to edit Master title style</a:t>
            </a:r>
            <a:endParaRPr lang="en-US" dirty="0"/>
          </a:p>
        </p:txBody>
      </p:sp>
      <p:sp>
        <p:nvSpPr>
          <p:cNvPr id="15" name="Slide Number Placeholder 1">
            <a:extLst>
              <a:ext uri="{FF2B5EF4-FFF2-40B4-BE49-F238E27FC236}">
                <a16:creationId xmlns:a16="http://schemas.microsoft.com/office/drawing/2014/main" id="{A95EB87A-5F16-4E16-980E-85F23288FF85}"/>
              </a:ext>
            </a:extLst>
          </p:cNvPr>
          <p:cNvSpPr>
            <a:spLocks noGrp="1"/>
          </p:cNvSpPr>
          <p:nvPr>
            <p:ph type="sldNum" sz="quarter" idx="4"/>
          </p:nvPr>
        </p:nvSpPr>
        <p:spPr>
          <a:xfrm>
            <a:off x="243358" y="6408176"/>
            <a:ext cx="405456" cy="214112"/>
          </a:xfrm>
          <a:prstGeom prst="rect">
            <a:avLst/>
          </a:prstGeom>
        </p:spPr>
        <p:txBody>
          <a:bodyPr vert="horz" lIns="91440" tIns="45720" rIns="91440" bIns="45720" rtlCol="0" anchor="ctr"/>
          <a:lstStyle>
            <a:lvl1pPr algn="ctr">
              <a:defRPr sz="1100">
                <a:solidFill>
                  <a:schemeClr val="tx1"/>
                </a:solidFill>
              </a:defRPr>
            </a:lvl1pPr>
          </a:lstStyle>
          <a:p>
            <a:fld id="{14DA8466-51B6-440F-8995-3D5918D9CE24}" type="slidenum">
              <a:rPr lang="en-US" smtClean="0"/>
              <a:pPr/>
              <a:t>‹#›</a:t>
            </a:fld>
            <a:endParaRPr lang="en-US" dirty="0"/>
          </a:p>
        </p:txBody>
      </p:sp>
      <p:sp>
        <p:nvSpPr>
          <p:cNvPr id="7" name="Text Placeholder 2">
            <a:extLst>
              <a:ext uri="{FF2B5EF4-FFF2-40B4-BE49-F238E27FC236}">
                <a16:creationId xmlns:a16="http://schemas.microsoft.com/office/drawing/2014/main" id="{18B2679D-EB16-4610-8CD6-7E609EA6AEB9}"/>
              </a:ext>
            </a:extLst>
          </p:cNvPr>
          <p:cNvSpPr>
            <a:spLocks noGrp="1"/>
          </p:cNvSpPr>
          <p:nvPr>
            <p:ph type="body" sz="quarter" idx="11"/>
          </p:nvPr>
        </p:nvSpPr>
        <p:spPr>
          <a:xfrm>
            <a:off x="4789487" y="1334078"/>
            <a:ext cx="3931920" cy="4870259"/>
          </a:xfrm>
          <a:prstGeom prst="rect">
            <a:avLst/>
          </a:prstGeom>
        </p:spPr>
        <p:txBody>
          <a:body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31890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No Logo">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9CBC272-6FE0-45FE-8B4A-03BC82121722}"/>
              </a:ext>
            </a:extLst>
          </p:cNvPr>
          <p:cNvSpPr/>
          <p:nvPr userDrawn="1"/>
        </p:nvSpPr>
        <p:spPr>
          <a:xfrm rot="5400000" flipH="1">
            <a:off x="4515859" y="-3036694"/>
            <a:ext cx="137160" cy="82753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en-US" sz="1600" b="0" i="0" spc="30" baseline="0" dirty="0" err="1">
              <a:solidFill>
                <a:schemeClr val="tx1"/>
              </a:solidFill>
              <a:ea typeface="Neue Haas Grotesk Display Std 55 Roman" charset="0"/>
              <a:cs typeface="Neue Haas Grotesk Display Std 55 Roman" charset="0"/>
            </a:endParaRPr>
          </a:p>
        </p:txBody>
      </p:sp>
      <p:sp>
        <p:nvSpPr>
          <p:cNvPr id="10" name="Text Placeholder 2">
            <a:extLst>
              <a:ext uri="{FF2B5EF4-FFF2-40B4-BE49-F238E27FC236}">
                <a16:creationId xmlns:a16="http://schemas.microsoft.com/office/drawing/2014/main" id="{0F36C9A2-1462-4EF6-98BA-90522432948B}"/>
              </a:ext>
            </a:extLst>
          </p:cNvPr>
          <p:cNvSpPr>
            <a:spLocks noGrp="1"/>
          </p:cNvSpPr>
          <p:nvPr>
            <p:ph type="body" sz="quarter" idx="11"/>
          </p:nvPr>
        </p:nvSpPr>
        <p:spPr>
          <a:xfrm>
            <a:off x="446088" y="1334078"/>
            <a:ext cx="8275637" cy="4870259"/>
          </a:xfrm>
          <a:prstGeom prst="rect">
            <a:avLst/>
          </a:prstGeom>
        </p:spPr>
        <p:txBody>
          <a:bodyPr/>
          <a:lstStyle/>
          <a:p>
            <a:pPr lvl="0"/>
            <a:r>
              <a:rPr lang="en-US"/>
              <a:t>Click to edit Master text styles</a:t>
            </a:r>
          </a:p>
          <a:p>
            <a:pPr lvl="1"/>
            <a:r>
              <a:rPr lang="en-US"/>
              <a:t>Second level</a:t>
            </a:r>
          </a:p>
          <a:p>
            <a:pPr lvl="2"/>
            <a:r>
              <a:rPr lang="en-US"/>
              <a:t>Third level</a:t>
            </a:r>
          </a:p>
        </p:txBody>
      </p:sp>
      <p:sp>
        <p:nvSpPr>
          <p:cNvPr id="12" name="Title 11">
            <a:extLst>
              <a:ext uri="{FF2B5EF4-FFF2-40B4-BE49-F238E27FC236}">
                <a16:creationId xmlns:a16="http://schemas.microsoft.com/office/drawing/2014/main" id="{7CDF819A-5A50-4E6F-9B08-9E0C92571246}"/>
              </a:ext>
            </a:extLst>
          </p:cNvPr>
          <p:cNvSpPr>
            <a:spLocks noGrp="1"/>
          </p:cNvSpPr>
          <p:nvPr>
            <p:ph type="title"/>
          </p:nvPr>
        </p:nvSpPr>
        <p:spPr>
          <a:xfrm>
            <a:off x="446088" y="169033"/>
            <a:ext cx="8275637" cy="863354"/>
          </a:xfrm>
          <a:prstGeom prst="rect">
            <a:avLst/>
          </a:prstGeom>
        </p:spPr>
        <p:txBody>
          <a:bodyPr anchor="ctr"/>
          <a:lstStyle>
            <a:lvl1pPr>
              <a:defRPr sz="3200" b="1"/>
            </a:lvl1pPr>
          </a:lstStyle>
          <a:p>
            <a:r>
              <a:rPr lang="en-US"/>
              <a:t>Click to edit Master title style</a:t>
            </a:r>
            <a:endParaRPr lang="en-US" dirty="0"/>
          </a:p>
        </p:txBody>
      </p:sp>
      <p:sp>
        <p:nvSpPr>
          <p:cNvPr id="7" name="Slide Number Placeholder 1">
            <a:extLst>
              <a:ext uri="{FF2B5EF4-FFF2-40B4-BE49-F238E27FC236}">
                <a16:creationId xmlns:a16="http://schemas.microsoft.com/office/drawing/2014/main" id="{1F6EA724-4552-4668-B56D-7707E7376043}"/>
              </a:ext>
            </a:extLst>
          </p:cNvPr>
          <p:cNvSpPr>
            <a:spLocks noGrp="1"/>
          </p:cNvSpPr>
          <p:nvPr>
            <p:ph type="sldNum" sz="quarter" idx="4"/>
          </p:nvPr>
        </p:nvSpPr>
        <p:spPr>
          <a:xfrm>
            <a:off x="243358" y="6408176"/>
            <a:ext cx="405456" cy="214112"/>
          </a:xfrm>
          <a:prstGeom prst="rect">
            <a:avLst/>
          </a:prstGeom>
        </p:spPr>
        <p:txBody>
          <a:bodyPr vert="horz" lIns="91440" tIns="45720" rIns="91440" bIns="45720" rtlCol="0" anchor="ctr"/>
          <a:lstStyle>
            <a:lvl1pPr algn="ctr">
              <a:defRPr sz="1100">
                <a:solidFill>
                  <a:schemeClr val="tx1"/>
                </a:solidFill>
              </a:defRPr>
            </a:lvl1pPr>
          </a:lstStyle>
          <a:p>
            <a:fld id="{14DA8466-51B6-440F-8995-3D5918D9CE24}" type="slidenum">
              <a:rPr lang="en-US" smtClean="0"/>
              <a:pPr/>
              <a:t>‹#›</a:t>
            </a:fld>
            <a:endParaRPr lang="en-US" dirty="0"/>
          </a:p>
        </p:txBody>
      </p:sp>
    </p:spTree>
    <p:extLst>
      <p:ext uri="{BB962C8B-B14F-4D97-AF65-F5344CB8AC3E}">
        <p14:creationId xmlns:p14="http://schemas.microsoft.com/office/powerpoint/2010/main" val="39597219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AA790FFB-9074-4A89-B646-C91148FECA22}"/>
              </a:ext>
            </a:extLst>
          </p:cNvPr>
          <p:cNvSpPr>
            <a:spLocks noGrp="1"/>
          </p:cNvSpPr>
          <p:nvPr>
            <p:ph type="sldNum" sz="quarter" idx="4"/>
          </p:nvPr>
        </p:nvSpPr>
        <p:spPr>
          <a:xfrm>
            <a:off x="243358" y="6408176"/>
            <a:ext cx="405456" cy="214112"/>
          </a:xfrm>
          <a:prstGeom prst="rect">
            <a:avLst/>
          </a:prstGeom>
        </p:spPr>
        <p:txBody>
          <a:bodyPr anchor="ctr"/>
          <a:lstStyle>
            <a:lvl1pPr algn="ctr">
              <a:defRPr sz="1100"/>
            </a:lvl1pPr>
          </a:lstStyle>
          <a:p>
            <a:fld id="{14DA8466-51B6-440F-8995-3D5918D9CE24}" type="slidenum">
              <a:rPr lang="en-US" smtClean="0"/>
              <a:pPr/>
              <a:t>‹#›</a:t>
            </a:fld>
            <a:endParaRPr lang="en-US" dirty="0"/>
          </a:p>
        </p:txBody>
      </p:sp>
      <p:sp>
        <p:nvSpPr>
          <p:cNvPr id="3" name="Rectangle 2">
            <a:extLst>
              <a:ext uri="{FF2B5EF4-FFF2-40B4-BE49-F238E27FC236}">
                <a16:creationId xmlns:a16="http://schemas.microsoft.com/office/drawing/2014/main" id="{E964CB47-610D-464F-A95B-4CD52BAAF0E0}"/>
              </a:ext>
            </a:extLst>
          </p:cNvPr>
          <p:cNvSpPr/>
          <p:nvPr userDrawn="1"/>
        </p:nvSpPr>
        <p:spPr>
          <a:xfrm rot="5400000" flipH="1">
            <a:off x="4515859" y="-3036694"/>
            <a:ext cx="137160" cy="82753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en-US" sz="1600" b="0" i="0" spc="30" baseline="0" dirty="0" err="1">
              <a:solidFill>
                <a:schemeClr val="tx1"/>
              </a:solidFill>
              <a:ea typeface="Neue Haas Grotesk Display Std 55 Roman" charset="0"/>
              <a:cs typeface="Neue Haas Grotesk Display Std 55 Roman" charset="0"/>
            </a:endParaRPr>
          </a:p>
        </p:txBody>
      </p:sp>
    </p:spTree>
    <p:extLst>
      <p:ext uri="{BB962C8B-B14F-4D97-AF65-F5344CB8AC3E}">
        <p14:creationId xmlns:p14="http://schemas.microsoft.com/office/powerpoint/2010/main" val="1531543213"/>
      </p:ext>
    </p:extLst>
  </p:cSld>
  <p:clrMap bg1="lt1" tx1="dk1" bg2="lt2" tx2="dk2" accent1="accent1" accent2="accent2" accent3="accent3" accent4="accent4" accent5="accent5" accent6="accent6" hlink="hlink" folHlink="folHlink"/>
  <p:sldLayoutIdLst>
    <p:sldLayoutId id="2147483706" r:id="rId1"/>
    <p:sldLayoutId id="2147483719" r:id="rId2"/>
    <p:sldLayoutId id="2147483720" r:id="rId3"/>
    <p:sldLayoutId id="2147483718" r:id="rId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nimh.nih.gov/funding/clinical-research/clinical-research-toolbox/documents/nimh_crest_site_initiation_visit_siv_sample_agenda_v1_july_2019_158221.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nimh.nih.gov/funding/clinical-research/clinical-research-toolbox/documents/nimh_clinical_research_education_support_and_training_(crest)_comprehensive_visit_report_template_v1_november_2019_159241.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nimh.nih.gov/funding/clinical-research/clinical-research-toolbox/documents/nimh_delegation_of_authority_log_template_v1_july_2019_158222.docx" TargetMode="External"/><Relationship Id="rId2" Type="http://schemas.openxmlformats.org/officeDocument/2006/relationships/hyperlink" Target="https://www.nimh.nih.gov/funding/clinical-research/clinical-research-toolbox/nimh-clinical-research-toolbox.shtml#protocol-associated-documents" TargetMode="External"/><Relationship Id="rId1" Type="http://schemas.openxmlformats.org/officeDocument/2006/relationships/slideLayout" Target="../slideLayouts/slideLayout2.xml"/><Relationship Id="rId4" Type="http://schemas.openxmlformats.org/officeDocument/2006/relationships/hyperlink" Target="https://www.nimh.nih.gov/funding/clinical-research/clinical-research-toolbox/documents/nimh_study_training_log_template_v1_july_2019_158241.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www.nimh.nih.gov/funding/clinical-research/clinical-research-toolbox/documents/nimh_documentation_of_informed_consent_template_v1_july_2019_158223.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nimh.nih.gov/funding/clinical-research/clinical-research-toolbox/documents/nimh_participant_enrollment_log_template_v1_july_2019_158233.docx" TargetMode="External"/><Relationship Id="rId2" Type="http://schemas.openxmlformats.org/officeDocument/2006/relationships/hyperlink" Target="https://www.nimh.nih.gov/funding/clinical-research/clinical-research-toolbox/documents/nimh_participant_pre-screening_log_v1_july_2019_158234.docx" TargetMode="External"/><Relationship Id="rId1" Type="http://schemas.openxmlformats.org/officeDocument/2006/relationships/slideLayout" Target="../slideLayouts/slideLayout2.xml"/><Relationship Id="rId4" Type="http://schemas.openxmlformats.org/officeDocument/2006/relationships/hyperlink" Target="https://www.nimh.nih.gov/funding/clinical-research/clinical-research-toolbox/documents/nimh_inclusion-exclusion_checklist_template_v1_july_2019_158227.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nimh.nih.gov/funding/clinical-research/clinical-research-toolbox/documents/nimh_subject-specific_adverse_event_ae_log_template_v1_july_2019_158247.docx" TargetMode="External"/><Relationship Id="rId2" Type="http://schemas.openxmlformats.org/officeDocument/2006/relationships/hyperlink" Target="https://www.nimh.nih.gov/funding/clinical-research/clinical-research-toolbox/documents/nimh_study-wide_ae_log_template_v1_july_2019_158242.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nimh.nih.gov/funding/clinical-research/clinical-research-toolbox/documents/nimh_subject-specific_protocol_deviation_log_template_v1_july_2019_158246.docx" TargetMode="External"/><Relationship Id="rId2" Type="http://schemas.openxmlformats.org/officeDocument/2006/relationships/hyperlink" Target="https://www.nimh.nih.gov/funding/clinical-research/clinical-research-toolbox/documents/nimh_study-wide_protocol_deviation_log_template_v1_july_2019_158243.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nimh.nih.gov/funding/clinical-research/clinical-research-toolbox/documents/nimh_master_investigational_product_dispensing_and_accountability_log_template_v1_july_2019_158230.docx" TargetMode="External"/><Relationship Id="rId2" Type="http://schemas.openxmlformats.org/officeDocument/2006/relationships/hyperlink" Target="https://www.nimh.nih.gov/funding/clinical-research/clinical-research-toolbox/documents/nimh_investigational_product_ip_management_standard_operating_procedure_sop_template_v1_july_2019_158228.docx" TargetMode="External"/><Relationship Id="rId1" Type="http://schemas.openxmlformats.org/officeDocument/2006/relationships/slideLayout" Target="../slideLayouts/slideLayout2.xml"/><Relationship Id="rId4" Type="http://schemas.openxmlformats.org/officeDocument/2006/relationships/hyperlink" Target="https://www.nimh.nih.gov/funding/clinical-research/clinical-research-toolbox/documents/nimh_subject-specific_investigational_product_dispensation_and_accountability_log_template_v1_july_2019_158244.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ailto:nimhctob_crest@mail.nih.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database.ich.org/sites/default/files/E6_R2_Addendum.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nimh.nih.gov/funding/clinical-research/clinical-research-toolbox/documents/nimh_clnical_monitoring_plan_template_v1_july_2019_158211.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nimh.nih.gov/funding/clinical-research/nimh-clinical-research-education-support-and-training-crest-program.s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nimh.nih.gov/funding/clinical-research/nimh-guidance-on-risk-based-monitoring.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99FD10C-FE92-4C57-AA79-66747E08F3F5}"/>
              </a:ext>
            </a:extLst>
          </p:cNvPr>
          <p:cNvSpPr>
            <a:spLocks noGrp="1"/>
          </p:cNvSpPr>
          <p:nvPr>
            <p:ph type="title"/>
          </p:nvPr>
        </p:nvSpPr>
        <p:spPr/>
        <p:txBody>
          <a:bodyPr/>
          <a:lstStyle/>
          <a:p>
            <a:r>
              <a:rPr lang="en-US" dirty="0"/>
              <a:t>Tool Summary Sheet</a:t>
            </a:r>
          </a:p>
        </p:txBody>
      </p:sp>
      <p:sp>
        <p:nvSpPr>
          <p:cNvPr id="2" name="Text Placeholder 1">
            <a:extLst>
              <a:ext uri="{FF2B5EF4-FFF2-40B4-BE49-F238E27FC236}">
                <a16:creationId xmlns:a16="http://schemas.microsoft.com/office/drawing/2014/main" id="{533E410B-F4D3-461F-B1AB-D20644BD0445}"/>
              </a:ext>
            </a:extLst>
          </p:cNvPr>
          <p:cNvSpPr>
            <a:spLocks noGrp="1"/>
          </p:cNvSpPr>
          <p:nvPr>
            <p:ph type="body" sz="quarter" idx="10"/>
          </p:nvPr>
        </p:nvSpPr>
        <p:spPr/>
        <p:txBody>
          <a:bodyPr/>
          <a:lstStyle/>
          <a:p>
            <a:pPr marL="0" indent="0">
              <a:buNone/>
            </a:pPr>
            <a:r>
              <a:rPr lang="en-US" sz="1400" dirty="0"/>
              <a:t>Note: This hidden slide will not show in a slide presentation. Remove before providing slide deck to sites.</a:t>
            </a:r>
          </a:p>
          <a:p>
            <a:pPr marL="0" indent="0">
              <a:buNone/>
            </a:pPr>
            <a:endParaRPr lang="en-US" sz="1400" dirty="0"/>
          </a:p>
        </p:txBody>
      </p:sp>
      <p:graphicFrame>
        <p:nvGraphicFramePr>
          <p:cNvPr id="5" name="Table 5">
            <a:extLst>
              <a:ext uri="{FF2B5EF4-FFF2-40B4-BE49-F238E27FC236}">
                <a16:creationId xmlns:a16="http://schemas.microsoft.com/office/drawing/2014/main" id="{3DFD1C5B-BED7-47A7-A3A0-23AD17ED7071}"/>
              </a:ext>
            </a:extLst>
          </p:cNvPr>
          <p:cNvGraphicFramePr>
            <a:graphicFrameLocks noGrp="1"/>
          </p:cNvGraphicFramePr>
          <p:nvPr>
            <p:extLst>
              <p:ext uri="{D42A27DB-BD31-4B8C-83A1-F6EECF244321}">
                <p14:modId xmlns:p14="http://schemas.microsoft.com/office/powerpoint/2010/main" val="2330756028"/>
              </p:ext>
            </p:extLst>
          </p:nvPr>
        </p:nvGraphicFramePr>
        <p:xfrm>
          <a:off x="648813" y="1853422"/>
          <a:ext cx="7905640" cy="4467676"/>
        </p:xfrm>
        <a:graphic>
          <a:graphicData uri="http://schemas.openxmlformats.org/drawingml/2006/table">
            <a:tbl>
              <a:tblPr firstRow="1" bandRow="1">
                <a:tableStyleId>{5C22544A-7EE6-4342-B048-85BDC9FD1C3A}</a:tableStyleId>
              </a:tblPr>
              <a:tblGrid>
                <a:gridCol w="2190640">
                  <a:extLst>
                    <a:ext uri="{9D8B030D-6E8A-4147-A177-3AD203B41FA5}">
                      <a16:colId xmlns:a16="http://schemas.microsoft.com/office/drawing/2014/main" val="3734352942"/>
                    </a:ext>
                  </a:extLst>
                </a:gridCol>
                <a:gridCol w="5715000">
                  <a:extLst>
                    <a:ext uri="{9D8B030D-6E8A-4147-A177-3AD203B41FA5}">
                      <a16:colId xmlns:a16="http://schemas.microsoft.com/office/drawing/2014/main" val="3429427273"/>
                    </a:ext>
                  </a:extLst>
                </a:gridCol>
              </a:tblGrid>
              <a:tr h="453220">
                <a:tc>
                  <a:txBody>
                    <a:bodyPr/>
                    <a:lstStyle/>
                    <a:p>
                      <a:r>
                        <a:rPr lang="en-US" sz="1200" dirty="0"/>
                        <a:t>Tool:</a:t>
                      </a:r>
                    </a:p>
                  </a:txBody>
                  <a:tcPr>
                    <a:solidFill>
                      <a:srgbClr val="005293"/>
                    </a:solidFill>
                  </a:tcPr>
                </a:tc>
                <a:tc>
                  <a:txBody>
                    <a:bodyPr/>
                    <a:lstStyle/>
                    <a:p>
                      <a:pPr>
                        <a:spcBef>
                          <a:spcPts val="600"/>
                        </a:spcBef>
                        <a:spcAft>
                          <a:spcPts val="600"/>
                        </a:spcAft>
                      </a:pPr>
                      <a:r>
                        <a:rPr lang="en-US" sz="1200" dirty="0"/>
                        <a:t>Training Presentation: Clinical Monitoring and CREST overview</a:t>
                      </a:r>
                    </a:p>
                  </a:txBody>
                  <a:tcPr/>
                </a:tc>
                <a:extLst>
                  <a:ext uri="{0D108BD9-81ED-4DB2-BD59-A6C34878D82A}">
                    <a16:rowId xmlns:a16="http://schemas.microsoft.com/office/drawing/2014/main" val="1531704584"/>
                  </a:ext>
                </a:extLst>
              </a:tr>
              <a:tr h="453220">
                <a:tc>
                  <a:txBody>
                    <a:bodyPr/>
                    <a:lstStyle/>
                    <a:p>
                      <a:r>
                        <a:rPr lang="en-US" sz="1200" dirty="0">
                          <a:solidFill>
                            <a:schemeClr val="bg1"/>
                          </a:solidFill>
                        </a:rPr>
                        <a:t>Purpose:</a:t>
                      </a:r>
                    </a:p>
                  </a:txBody>
                  <a:tcPr>
                    <a:solidFill>
                      <a:srgbClr val="005293"/>
                    </a:solidFill>
                  </a:tcPr>
                </a:tc>
                <a:tc>
                  <a:txBody>
                    <a:bodyPr/>
                    <a:lstStyle/>
                    <a:p>
                      <a:pPr>
                        <a:spcBef>
                          <a:spcPts val="600"/>
                        </a:spcBef>
                        <a:spcAft>
                          <a:spcPts val="600"/>
                        </a:spcAft>
                      </a:pPr>
                      <a:r>
                        <a:rPr lang="en-US" sz="1200" dirty="0"/>
                        <a:t>To let study staff know what to expect during a monitoring visit</a:t>
                      </a:r>
                    </a:p>
                  </a:txBody>
                  <a:tcPr/>
                </a:tc>
                <a:extLst>
                  <a:ext uri="{0D108BD9-81ED-4DB2-BD59-A6C34878D82A}">
                    <a16:rowId xmlns:a16="http://schemas.microsoft.com/office/drawing/2014/main" val="99012642"/>
                  </a:ext>
                </a:extLst>
              </a:tr>
              <a:tr h="453220">
                <a:tc>
                  <a:txBody>
                    <a:bodyPr/>
                    <a:lstStyle/>
                    <a:p>
                      <a:r>
                        <a:rPr lang="en-US" sz="1200" dirty="0">
                          <a:solidFill>
                            <a:schemeClr val="bg1"/>
                          </a:solidFill>
                        </a:rPr>
                        <a:t>Audience/ User:</a:t>
                      </a:r>
                    </a:p>
                  </a:txBody>
                  <a:tcPr>
                    <a:solidFill>
                      <a:srgbClr val="005293"/>
                    </a:solidFill>
                  </a:tcPr>
                </a:tc>
                <a:tc>
                  <a:txBody>
                    <a:bodyPr/>
                    <a:lstStyle/>
                    <a:p>
                      <a:pPr>
                        <a:spcBef>
                          <a:spcPts val="600"/>
                        </a:spcBef>
                        <a:spcAft>
                          <a:spcPts val="600"/>
                        </a:spcAft>
                      </a:pPr>
                      <a:r>
                        <a:rPr lang="en-US" sz="1200" dirty="0"/>
                        <a:t>NIMH study staff, including PIs, Sub-Is and Site Study Coordinators</a:t>
                      </a:r>
                    </a:p>
                  </a:txBody>
                  <a:tcPr/>
                </a:tc>
                <a:extLst>
                  <a:ext uri="{0D108BD9-81ED-4DB2-BD59-A6C34878D82A}">
                    <a16:rowId xmlns:a16="http://schemas.microsoft.com/office/drawing/2014/main" val="343838389"/>
                  </a:ext>
                </a:extLst>
              </a:tr>
              <a:tr h="1148158">
                <a:tc>
                  <a:txBody>
                    <a:bodyPr/>
                    <a:lstStyle/>
                    <a:p>
                      <a:r>
                        <a:rPr lang="en-US" sz="1200" dirty="0">
                          <a:solidFill>
                            <a:schemeClr val="bg1"/>
                          </a:solidFill>
                        </a:rPr>
                        <a:t>Details:</a:t>
                      </a:r>
                    </a:p>
                  </a:txBody>
                  <a:tcPr>
                    <a:solidFill>
                      <a:srgbClr val="005293"/>
                    </a:solidFill>
                  </a:tcPr>
                </a:tc>
                <a:tc>
                  <a:txBody>
                    <a:bodyPr/>
                    <a:lstStyle/>
                    <a:p>
                      <a:r>
                        <a:rPr lang="en-US" sz="1200" kern="1200" dirty="0">
                          <a:solidFill>
                            <a:schemeClr val="dk1"/>
                          </a:solidFill>
                          <a:effectLst/>
                          <a:latin typeface="+mn-lt"/>
                          <a:ea typeface="+mn-ea"/>
                          <a:cs typeface="+mn-cs"/>
                        </a:rPr>
                        <a:t>This training presentation provides an overview of Clinical Monitoring, types of site monitoring visits and what takes place during these visits as well as an overview of follow- up activities The presentation specifically describes the NIMH Clinical Research Education Support and Training (CREST) Program, its goals, study portfolio selection process, and standard procedures.</a:t>
                      </a:r>
                    </a:p>
                    <a:p>
                      <a:pPr>
                        <a:spcBef>
                          <a:spcPts val="600"/>
                        </a:spcBef>
                        <a:spcAft>
                          <a:spcPts val="600"/>
                        </a:spcAft>
                      </a:pPr>
                      <a:r>
                        <a:rPr lang="en-US" sz="1200" dirty="0"/>
                        <a:t>Speaker notes are not provided</a:t>
                      </a:r>
                    </a:p>
                  </a:txBody>
                  <a:tcPr/>
                </a:tc>
                <a:extLst>
                  <a:ext uri="{0D108BD9-81ED-4DB2-BD59-A6C34878D82A}">
                    <a16:rowId xmlns:a16="http://schemas.microsoft.com/office/drawing/2014/main" val="1152469939"/>
                  </a:ext>
                </a:extLst>
              </a:tr>
              <a:tr h="1843096">
                <a:tc>
                  <a:txBody>
                    <a:bodyPr/>
                    <a:lstStyle/>
                    <a:p>
                      <a:r>
                        <a:rPr lang="en-US" sz="1200" dirty="0">
                          <a:solidFill>
                            <a:schemeClr val="bg1"/>
                          </a:solidFill>
                        </a:rPr>
                        <a:t>Best Practice Recommendations:</a:t>
                      </a:r>
                    </a:p>
                  </a:txBody>
                  <a:tcPr>
                    <a:solidFill>
                      <a:srgbClr val="005293"/>
                    </a:solidFill>
                  </a:tcPr>
                </a:tc>
                <a:tc>
                  <a:txBody>
                    <a:bodyPr/>
                    <a:lstStyle/>
                    <a:p>
                      <a:pPr>
                        <a:spcBef>
                          <a:spcPts val="600"/>
                        </a:spcBef>
                        <a:spcAft>
                          <a:spcPts val="600"/>
                        </a:spcAft>
                      </a:pPr>
                      <a:r>
                        <a:rPr lang="en-US" sz="1200" dirty="0"/>
                        <a:t>Delete the slide containing this Tool Summary Sheet before presenting or providing this presentation to a study site.</a:t>
                      </a:r>
                    </a:p>
                    <a:p>
                      <a:pPr>
                        <a:spcBef>
                          <a:spcPts val="600"/>
                        </a:spcBef>
                        <a:spcAft>
                          <a:spcPts val="600"/>
                        </a:spcAft>
                      </a:pPr>
                      <a:r>
                        <a:rPr lang="en-US" sz="1200" dirty="0"/>
                        <a:t>Include additional study- specific details as applicable for the study and monitoring</a:t>
                      </a:r>
                    </a:p>
                    <a:p>
                      <a:pPr>
                        <a:spcBef>
                          <a:spcPts val="600"/>
                        </a:spcBef>
                        <a:spcAft>
                          <a:spcPts val="600"/>
                        </a:spcAft>
                      </a:pPr>
                      <a:r>
                        <a:rPr lang="en-US" sz="1200" dirty="0"/>
                        <a:t>Slides that are not applicable for the study (e.g., Investigational product storage/ accountability/ disposition) can be removed. </a:t>
                      </a:r>
                    </a:p>
                  </a:txBody>
                  <a:tcPr/>
                </a:tc>
                <a:extLst>
                  <a:ext uri="{0D108BD9-81ED-4DB2-BD59-A6C34878D82A}">
                    <a16:rowId xmlns:a16="http://schemas.microsoft.com/office/drawing/2014/main" val="4131961807"/>
                  </a:ext>
                </a:extLst>
              </a:tr>
            </a:tbl>
          </a:graphicData>
        </a:graphic>
      </p:graphicFrame>
      <p:sp>
        <p:nvSpPr>
          <p:cNvPr id="4" name="Slide Number Placeholder 3">
            <a:extLst>
              <a:ext uri="{FF2B5EF4-FFF2-40B4-BE49-F238E27FC236}">
                <a16:creationId xmlns:a16="http://schemas.microsoft.com/office/drawing/2014/main" id="{DB57D29F-4013-40ED-BD3B-CA03D4D9DA8D}"/>
              </a:ext>
            </a:extLst>
          </p:cNvPr>
          <p:cNvSpPr>
            <a:spLocks noGrp="1"/>
          </p:cNvSpPr>
          <p:nvPr>
            <p:ph type="sldNum" sz="quarter" idx="4"/>
          </p:nvPr>
        </p:nvSpPr>
        <p:spPr/>
        <p:txBody>
          <a:bodyPr/>
          <a:lstStyle/>
          <a:p>
            <a:fld id="{14DA8466-51B6-440F-8995-3D5918D9CE24}" type="slidenum">
              <a:rPr lang="en-US" smtClean="0"/>
              <a:pPr/>
              <a:t>1</a:t>
            </a:fld>
            <a:endParaRPr lang="en-US" dirty="0"/>
          </a:p>
        </p:txBody>
      </p:sp>
    </p:spTree>
    <p:extLst>
      <p:ext uri="{BB962C8B-B14F-4D97-AF65-F5344CB8AC3E}">
        <p14:creationId xmlns:p14="http://schemas.microsoft.com/office/powerpoint/2010/main" val="2678036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B0076D7-42A6-46D2-88B2-CC0C24095C3E}"/>
              </a:ext>
            </a:extLst>
          </p:cNvPr>
          <p:cNvSpPr>
            <a:spLocks noGrp="1"/>
          </p:cNvSpPr>
          <p:nvPr>
            <p:ph type="title"/>
          </p:nvPr>
        </p:nvSpPr>
        <p:spPr/>
        <p:txBody>
          <a:bodyPr/>
          <a:lstStyle/>
          <a:p>
            <a:r>
              <a:rPr lang="en-US" dirty="0"/>
              <a:t>CREST Procedures: Notification</a:t>
            </a:r>
          </a:p>
        </p:txBody>
      </p:sp>
      <p:sp>
        <p:nvSpPr>
          <p:cNvPr id="2" name="Text Placeholder 1">
            <a:extLst>
              <a:ext uri="{FF2B5EF4-FFF2-40B4-BE49-F238E27FC236}">
                <a16:creationId xmlns:a16="http://schemas.microsoft.com/office/drawing/2014/main" id="{0F08D9C0-914B-4947-95BB-DAFDB7EAB702}"/>
              </a:ext>
            </a:extLst>
          </p:cNvPr>
          <p:cNvSpPr>
            <a:spLocks noGrp="1"/>
          </p:cNvSpPr>
          <p:nvPr>
            <p:ph type="body" sz="quarter" idx="10"/>
          </p:nvPr>
        </p:nvSpPr>
        <p:spPr/>
        <p:txBody>
          <a:bodyPr/>
          <a:lstStyle/>
          <a:p>
            <a:pPr marL="0" lvl="1" indent="0" defTabSz="913303">
              <a:spcBef>
                <a:spcPts val="600"/>
              </a:spcBef>
              <a:spcAft>
                <a:spcPts val="600"/>
              </a:spcAft>
              <a:buNone/>
              <a:defRPr/>
            </a:pPr>
            <a:r>
              <a:rPr lang="en-US" sz="2800" dirty="0">
                <a:solidFill>
                  <a:prstClr val="black"/>
                </a:solidFill>
              </a:rPr>
              <a:t>Once a study is selected for inclusion in CREST</a:t>
            </a:r>
          </a:p>
          <a:p>
            <a:pPr lvl="1" defTabSz="913303">
              <a:spcBef>
                <a:spcPts val="600"/>
              </a:spcBef>
              <a:spcAft>
                <a:spcPts val="600"/>
              </a:spcAft>
              <a:defRPr/>
            </a:pPr>
            <a:r>
              <a:rPr lang="en-US" sz="2800" dirty="0">
                <a:solidFill>
                  <a:prstClr val="black"/>
                </a:solidFill>
              </a:rPr>
              <a:t>An email is sent from the monitor to the Principal Investigator (PI) to introduce the CREST program and request an initial study call</a:t>
            </a:r>
            <a:endParaRPr lang="en-US" b="1" dirty="0">
              <a:solidFill>
                <a:prstClr val="black"/>
              </a:solidFill>
            </a:endParaRPr>
          </a:p>
          <a:p>
            <a:pPr lvl="1" defTabSz="913303">
              <a:spcBef>
                <a:spcPts val="600"/>
              </a:spcBef>
              <a:spcAft>
                <a:spcPts val="600"/>
              </a:spcAft>
              <a:defRPr/>
            </a:pPr>
            <a:r>
              <a:rPr lang="en-US" sz="2800" dirty="0">
                <a:solidFill>
                  <a:prstClr val="black"/>
                </a:solidFill>
              </a:rPr>
              <a:t>During the initial study call, the monitor provides an introduction and overview of the CREST program as well as procedures, expectations and resources that will be provided</a:t>
            </a:r>
          </a:p>
          <a:p>
            <a:pPr marL="1085850" lvl="2" indent="-171450" defTabSz="913303">
              <a:spcBef>
                <a:spcPts val="0"/>
              </a:spcBef>
              <a:defRPr/>
            </a:pPr>
            <a:endParaRPr lang="en-US" b="1" dirty="0">
              <a:solidFill>
                <a:prstClr val="black"/>
              </a:solidFill>
            </a:endParaRP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2ABAC4E0-8018-4138-8713-A85E16BE3719}"/>
              </a:ext>
            </a:extLst>
          </p:cNvPr>
          <p:cNvSpPr>
            <a:spLocks noGrp="1"/>
          </p:cNvSpPr>
          <p:nvPr>
            <p:ph type="sldNum" sz="quarter" idx="4"/>
          </p:nvPr>
        </p:nvSpPr>
        <p:spPr/>
        <p:txBody>
          <a:bodyPr/>
          <a:lstStyle/>
          <a:p>
            <a:fld id="{14DA8466-51B6-440F-8995-3D5918D9CE24}" type="slidenum">
              <a:rPr lang="en-US" smtClean="0"/>
              <a:pPr/>
              <a:t>10</a:t>
            </a:fld>
            <a:endParaRPr lang="en-US" dirty="0"/>
          </a:p>
        </p:txBody>
      </p:sp>
    </p:spTree>
    <p:extLst>
      <p:ext uri="{BB962C8B-B14F-4D97-AF65-F5344CB8AC3E}">
        <p14:creationId xmlns:p14="http://schemas.microsoft.com/office/powerpoint/2010/main" val="204337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D9391CF-37F5-46CA-B840-13BA8F7E99A5}"/>
              </a:ext>
            </a:extLst>
          </p:cNvPr>
          <p:cNvSpPr>
            <a:spLocks noGrp="1"/>
          </p:cNvSpPr>
          <p:nvPr>
            <p:ph type="title"/>
          </p:nvPr>
        </p:nvSpPr>
        <p:spPr/>
        <p:txBody>
          <a:bodyPr/>
          <a:lstStyle/>
          <a:p>
            <a:r>
              <a:rPr lang="en-US" dirty="0"/>
              <a:t>CREST Procedures: Visit Scheduling</a:t>
            </a:r>
          </a:p>
        </p:txBody>
      </p:sp>
      <p:sp>
        <p:nvSpPr>
          <p:cNvPr id="2" name="Text Placeholder 1">
            <a:extLst>
              <a:ext uri="{FF2B5EF4-FFF2-40B4-BE49-F238E27FC236}">
                <a16:creationId xmlns:a16="http://schemas.microsoft.com/office/drawing/2014/main" id="{8DA201F3-44AE-45F4-9FAC-9D2E592F8C7B}"/>
              </a:ext>
            </a:extLst>
          </p:cNvPr>
          <p:cNvSpPr>
            <a:spLocks noGrp="1"/>
          </p:cNvSpPr>
          <p:nvPr>
            <p:ph type="body" sz="quarter" idx="10"/>
          </p:nvPr>
        </p:nvSpPr>
        <p:spPr/>
        <p:txBody>
          <a:bodyPr/>
          <a:lstStyle/>
          <a:p>
            <a:pPr>
              <a:spcBef>
                <a:spcPts val="300"/>
              </a:spcBef>
              <a:spcAft>
                <a:spcPts val="300"/>
              </a:spcAft>
            </a:pPr>
            <a:r>
              <a:rPr lang="en-US" sz="2400" dirty="0"/>
              <a:t>Monitor schedules the visit with the study team</a:t>
            </a:r>
          </a:p>
          <a:p>
            <a:pPr>
              <a:spcBef>
                <a:spcPts val="300"/>
              </a:spcBef>
              <a:spcAft>
                <a:spcPts val="300"/>
              </a:spcAft>
            </a:pPr>
            <a:r>
              <a:rPr lang="en-US" sz="2400" dirty="0"/>
              <a:t>Visits are generally scheduled approximately a month ahead of time</a:t>
            </a:r>
          </a:p>
          <a:p>
            <a:pPr marL="171450" lvl="0" indent="-171450">
              <a:spcBef>
                <a:spcPts val="300"/>
              </a:spcBef>
              <a:spcAft>
                <a:spcPts val="300"/>
              </a:spcAft>
            </a:pPr>
            <a:r>
              <a:rPr lang="en-US" sz="2400" dirty="0">
                <a:solidFill>
                  <a:prstClr val="black"/>
                </a:solidFill>
              </a:rPr>
              <a:t>“Intent to Conduct a Site Visit” letter goes out to the grantee institution</a:t>
            </a:r>
            <a:endParaRPr lang="en-US" sz="2400" i="1" dirty="0">
              <a:solidFill>
                <a:prstClr val="black"/>
              </a:solidFill>
            </a:endParaRPr>
          </a:p>
          <a:p>
            <a:pPr marL="171450" indent="-171450">
              <a:spcBef>
                <a:spcPts val="300"/>
              </a:spcBef>
              <a:spcAft>
                <a:spcPts val="300"/>
              </a:spcAft>
            </a:pPr>
            <a:r>
              <a:rPr lang="en-US" sz="2400" dirty="0">
                <a:solidFill>
                  <a:prstClr val="black"/>
                </a:solidFill>
              </a:rPr>
              <a:t>Site visit confirmation letter and </a:t>
            </a:r>
            <a:r>
              <a:rPr lang="en-US" sz="2400" dirty="0">
                <a:solidFill>
                  <a:prstClr val="black"/>
                </a:solidFill>
                <a:hlinkClick r:id="rId2"/>
              </a:rPr>
              <a:t>tentative agenda </a:t>
            </a:r>
            <a:r>
              <a:rPr lang="en-US" sz="2400" dirty="0">
                <a:solidFill>
                  <a:prstClr val="black"/>
                </a:solidFill>
              </a:rPr>
              <a:t>is sent to team </a:t>
            </a:r>
            <a:r>
              <a:rPr lang="en-US" sz="2400" dirty="0"/>
              <a:t>approximately 2 weeks before visit </a:t>
            </a:r>
          </a:p>
          <a:p>
            <a:pPr marL="628650" lvl="1" indent="-171450">
              <a:spcBef>
                <a:spcPts val="300"/>
              </a:spcBef>
              <a:spcAft>
                <a:spcPts val="300"/>
              </a:spcAft>
            </a:pPr>
            <a:r>
              <a:rPr lang="en-US" dirty="0">
                <a:solidFill>
                  <a:prstClr val="black"/>
                </a:solidFill>
              </a:rPr>
              <a:t>Request study documents that need to be provided to the monitor for review and read-only access to Electronic Data Capture (EDC) System(s)</a:t>
            </a:r>
          </a:p>
          <a:p>
            <a:pPr marL="628650" lvl="1" indent="-171450">
              <a:spcBef>
                <a:spcPts val="300"/>
              </a:spcBef>
              <a:spcAft>
                <a:spcPts val="300"/>
              </a:spcAft>
            </a:pPr>
            <a:r>
              <a:rPr lang="en-US" dirty="0">
                <a:solidFill>
                  <a:prstClr val="black"/>
                </a:solidFill>
              </a:rPr>
              <a:t>These include: Protocol, Informed Consent Form (ICF), and Manual of Procedures (</a:t>
            </a:r>
            <a:r>
              <a:rPr lang="en-US" dirty="0" err="1">
                <a:solidFill>
                  <a:prstClr val="black"/>
                </a:solidFill>
              </a:rPr>
              <a:t>MoP</a:t>
            </a:r>
            <a:r>
              <a:rPr lang="en-US" dirty="0">
                <a:solidFill>
                  <a:prstClr val="black"/>
                </a:solidFill>
              </a:rPr>
              <a:t>), among others</a:t>
            </a:r>
          </a:p>
          <a:p>
            <a:pPr lvl="1">
              <a:spcBef>
                <a:spcPts val="300"/>
              </a:spcBef>
              <a:spcAft>
                <a:spcPts val="300"/>
              </a:spcAft>
            </a:pPr>
            <a:r>
              <a:rPr lang="en-US" dirty="0">
                <a:solidFill>
                  <a:prstClr val="black"/>
                </a:solidFill>
              </a:rPr>
              <a:t>These documents should be provided 2 weeks prior to the visit</a:t>
            </a:r>
            <a:endParaRPr lang="en-US" b="1" dirty="0">
              <a:solidFill>
                <a:prstClr val="black"/>
              </a:solidFill>
            </a:endParaRPr>
          </a:p>
          <a:p>
            <a:endParaRPr lang="en-US" dirty="0"/>
          </a:p>
        </p:txBody>
      </p:sp>
      <p:sp>
        <p:nvSpPr>
          <p:cNvPr id="4" name="Slide Number Placeholder 3">
            <a:extLst>
              <a:ext uri="{FF2B5EF4-FFF2-40B4-BE49-F238E27FC236}">
                <a16:creationId xmlns:a16="http://schemas.microsoft.com/office/drawing/2014/main" id="{724F19D9-C412-4FF3-8F42-26FF0ABC8A2E}"/>
              </a:ext>
            </a:extLst>
          </p:cNvPr>
          <p:cNvSpPr>
            <a:spLocks noGrp="1"/>
          </p:cNvSpPr>
          <p:nvPr>
            <p:ph type="sldNum" sz="quarter" idx="4"/>
          </p:nvPr>
        </p:nvSpPr>
        <p:spPr/>
        <p:txBody>
          <a:bodyPr/>
          <a:lstStyle/>
          <a:p>
            <a:fld id="{14DA8466-51B6-440F-8995-3D5918D9CE24}" type="slidenum">
              <a:rPr lang="en-US" smtClean="0"/>
              <a:pPr/>
              <a:t>11</a:t>
            </a:fld>
            <a:endParaRPr lang="en-US" dirty="0"/>
          </a:p>
        </p:txBody>
      </p:sp>
    </p:spTree>
    <p:extLst>
      <p:ext uri="{BB962C8B-B14F-4D97-AF65-F5344CB8AC3E}">
        <p14:creationId xmlns:p14="http://schemas.microsoft.com/office/powerpoint/2010/main" val="3458875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49E5156-8EA8-4B47-9124-053CD8ABC818}"/>
              </a:ext>
            </a:extLst>
          </p:cNvPr>
          <p:cNvSpPr>
            <a:spLocks noGrp="1"/>
          </p:cNvSpPr>
          <p:nvPr>
            <p:ph type="title"/>
          </p:nvPr>
        </p:nvSpPr>
        <p:spPr/>
        <p:txBody>
          <a:bodyPr/>
          <a:lstStyle/>
          <a:p>
            <a:r>
              <a:rPr lang="en-US" dirty="0"/>
              <a:t>CREST Procedures: Site Visits</a:t>
            </a:r>
          </a:p>
        </p:txBody>
      </p:sp>
      <p:sp>
        <p:nvSpPr>
          <p:cNvPr id="2" name="Text Placeholder 1">
            <a:extLst>
              <a:ext uri="{FF2B5EF4-FFF2-40B4-BE49-F238E27FC236}">
                <a16:creationId xmlns:a16="http://schemas.microsoft.com/office/drawing/2014/main" id="{7F49E16E-2178-4A94-A583-15E99E63F1FB}"/>
              </a:ext>
            </a:extLst>
          </p:cNvPr>
          <p:cNvSpPr>
            <a:spLocks noGrp="1"/>
          </p:cNvSpPr>
          <p:nvPr>
            <p:ph type="body" sz="quarter" idx="10"/>
          </p:nvPr>
        </p:nvSpPr>
        <p:spPr/>
        <p:txBody>
          <a:bodyPr/>
          <a:lstStyle/>
          <a:p>
            <a:pPr>
              <a:spcBef>
                <a:spcPts val="300"/>
              </a:spcBef>
              <a:spcAft>
                <a:spcPts val="300"/>
              </a:spcAft>
            </a:pPr>
            <a:r>
              <a:rPr lang="en-US" sz="2400" dirty="0">
                <a:solidFill>
                  <a:srgbClr val="000000"/>
                </a:solidFill>
              </a:rPr>
              <a:t>Site Visits</a:t>
            </a:r>
          </a:p>
          <a:p>
            <a:pPr marL="685782" lvl="1" indent="-342900">
              <a:spcBef>
                <a:spcPts val="300"/>
              </a:spcBef>
              <a:spcAft>
                <a:spcPts val="300"/>
              </a:spcAft>
            </a:pPr>
            <a:r>
              <a:rPr lang="en-US" dirty="0">
                <a:solidFill>
                  <a:srgbClr val="000000"/>
                </a:solidFill>
              </a:rPr>
              <a:t>Site Initiation Visit (SIV)</a:t>
            </a:r>
          </a:p>
          <a:p>
            <a:pPr marL="685782" lvl="1" indent="-342900">
              <a:spcBef>
                <a:spcPts val="300"/>
              </a:spcBef>
              <a:spcAft>
                <a:spcPts val="300"/>
              </a:spcAft>
            </a:pPr>
            <a:r>
              <a:rPr lang="en-US" dirty="0">
                <a:solidFill>
                  <a:srgbClr val="000000"/>
                </a:solidFill>
              </a:rPr>
              <a:t>Interim Monitoring Visit (IMV)</a:t>
            </a:r>
          </a:p>
          <a:p>
            <a:pPr marL="685782" lvl="1" indent="-342900">
              <a:spcBef>
                <a:spcPts val="300"/>
              </a:spcBef>
              <a:spcAft>
                <a:spcPts val="300"/>
              </a:spcAft>
            </a:pPr>
            <a:r>
              <a:rPr lang="en-US" dirty="0">
                <a:solidFill>
                  <a:srgbClr val="000000"/>
                </a:solidFill>
              </a:rPr>
              <a:t>Close Out Visit (COV)</a:t>
            </a:r>
          </a:p>
          <a:p>
            <a:pPr marL="685782" lvl="1" indent="-342900">
              <a:spcBef>
                <a:spcPts val="300"/>
              </a:spcBef>
              <a:spcAft>
                <a:spcPts val="300"/>
              </a:spcAft>
            </a:pPr>
            <a:r>
              <a:rPr lang="en-US" dirty="0">
                <a:solidFill>
                  <a:srgbClr val="000000"/>
                </a:solidFill>
              </a:rPr>
              <a:t>Other</a:t>
            </a:r>
          </a:p>
          <a:p>
            <a:pPr marL="1144550" lvl="2" indent="-342900">
              <a:spcBef>
                <a:spcPts val="600"/>
              </a:spcBef>
              <a:spcAft>
                <a:spcPts val="600"/>
              </a:spcAft>
              <a:buSzPct val="90000"/>
            </a:pPr>
            <a:r>
              <a:rPr lang="en-US" sz="2400" dirty="0">
                <a:solidFill>
                  <a:srgbClr val="000000"/>
                </a:solidFill>
              </a:rPr>
              <a:t>Remote Monitoring Visit (RMV)</a:t>
            </a:r>
          </a:p>
          <a:p>
            <a:pPr marL="1144550" lvl="2" indent="-342900">
              <a:spcBef>
                <a:spcPts val="300"/>
              </a:spcBef>
              <a:spcAft>
                <a:spcPts val="300"/>
              </a:spcAft>
              <a:buSzPct val="90000"/>
            </a:pPr>
            <a:r>
              <a:rPr lang="en-US" sz="2400" dirty="0">
                <a:solidFill>
                  <a:srgbClr val="000000"/>
                </a:solidFill>
              </a:rPr>
              <a:t>Consultation </a:t>
            </a:r>
          </a:p>
          <a:p>
            <a:pPr>
              <a:spcBef>
                <a:spcPts val="300"/>
              </a:spcBef>
              <a:spcAft>
                <a:spcPts val="300"/>
              </a:spcAft>
            </a:pPr>
            <a:r>
              <a:rPr lang="en-US" sz="2400" dirty="0">
                <a:solidFill>
                  <a:srgbClr val="000000"/>
                </a:solidFill>
              </a:rPr>
              <a:t>Post- Visit Follow- Up</a:t>
            </a:r>
          </a:p>
          <a:p>
            <a:pPr marL="339707" lvl="1" indent="0">
              <a:spcBef>
                <a:spcPts val="300"/>
              </a:spcBef>
              <a:spcAft>
                <a:spcPts val="300"/>
              </a:spcAft>
              <a:buNone/>
            </a:pPr>
            <a:r>
              <a:rPr lang="en-US" dirty="0">
                <a:solidFill>
                  <a:srgbClr val="000000"/>
                </a:solidFill>
              </a:rPr>
              <a:t>Ongoing communication and support</a:t>
            </a:r>
          </a:p>
          <a:p>
            <a:pPr>
              <a:spcBef>
                <a:spcPts val="300"/>
              </a:spcBef>
              <a:spcAft>
                <a:spcPts val="300"/>
              </a:spcAft>
            </a:pPr>
            <a:r>
              <a:rPr lang="en-US" sz="2400" dirty="0">
                <a:solidFill>
                  <a:srgbClr val="000000"/>
                </a:solidFill>
                <a:hlinkClick r:id="rId2"/>
              </a:rPr>
              <a:t>Comprehensive Report Matrix template</a:t>
            </a:r>
            <a:endParaRPr lang="en-US" sz="2400" u="sng" dirty="0"/>
          </a:p>
          <a:p>
            <a:pPr marL="0" indent="0">
              <a:buNone/>
            </a:pPr>
            <a:endParaRPr lang="en-US" dirty="0"/>
          </a:p>
        </p:txBody>
      </p:sp>
      <p:sp>
        <p:nvSpPr>
          <p:cNvPr id="4" name="Slide Number Placeholder 3">
            <a:extLst>
              <a:ext uri="{FF2B5EF4-FFF2-40B4-BE49-F238E27FC236}">
                <a16:creationId xmlns:a16="http://schemas.microsoft.com/office/drawing/2014/main" id="{7B20ECDB-A3A1-451E-988D-C21C9486740B}"/>
              </a:ext>
            </a:extLst>
          </p:cNvPr>
          <p:cNvSpPr>
            <a:spLocks noGrp="1"/>
          </p:cNvSpPr>
          <p:nvPr>
            <p:ph type="sldNum" sz="quarter" idx="4"/>
          </p:nvPr>
        </p:nvSpPr>
        <p:spPr/>
        <p:txBody>
          <a:bodyPr/>
          <a:lstStyle/>
          <a:p>
            <a:fld id="{14DA8466-51B6-440F-8995-3D5918D9CE24}" type="slidenum">
              <a:rPr lang="en-US" smtClean="0"/>
              <a:pPr/>
              <a:t>12</a:t>
            </a:fld>
            <a:endParaRPr lang="en-US" dirty="0"/>
          </a:p>
        </p:txBody>
      </p:sp>
    </p:spTree>
    <p:extLst>
      <p:ext uri="{BB962C8B-B14F-4D97-AF65-F5344CB8AC3E}">
        <p14:creationId xmlns:p14="http://schemas.microsoft.com/office/powerpoint/2010/main" val="462242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3C3C852-4A9A-48D4-A36D-339C2EB157BA}"/>
              </a:ext>
            </a:extLst>
          </p:cNvPr>
          <p:cNvSpPr>
            <a:spLocks noGrp="1"/>
          </p:cNvSpPr>
          <p:nvPr>
            <p:ph type="title"/>
          </p:nvPr>
        </p:nvSpPr>
        <p:spPr/>
        <p:txBody>
          <a:bodyPr/>
          <a:lstStyle/>
          <a:p>
            <a:r>
              <a:rPr lang="en-US" dirty="0">
                <a:latin typeface="Calibri" pitchFamily="34" charset="0"/>
              </a:rPr>
              <a:t>CREST Site Initiation Visit (SIV) Activities</a:t>
            </a:r>
            <a:endParaRPr lang="en-US" dirty="0"/>
          </a:p>
        </p:txBody>
      </p:sp>
      <p:sp>
        <p:nvSpPr>
          <p:cNvPr id="2" name="Text Placeholder 1">
            <a:extLst>
              <a:ext uri="{FF2B5EF4-FFF2-40B4-BE49-F238E27FC236}">
                <a16:creationId xmlns:a16="http://schemas.microsoft.com/office/drawing/2014/main" id="{8691B481-FF37-4623-A6C2-0BBFE8D18813}"/>
              </a:ext>
            </a:extLst>
          </p:cNvPr>
          <p:cNvSpPr>
            <a:spLocks noGrp="1"/>
          </p:cNvSpPr>
          <p:nvPr>
            <p:ph type="body" sz="quarter" idx="10"/>
          </p:nvPr>
        </p:nvSpPr>
        <p:spPr/>
        <p:txBody>
          <a:bodyPr/>
          <a:lstStyle/>
          <a:p>
            <a:pPr marL="171450" lvl="0" indent="-171450" fontAlgn="auto">
              <a:spcBef>
                <a:spcPts val="600"/>
              </a:spcBef>
              <a:spcAft>
                <a:spcPts val="600"/>
              </a:spcAft>
            </a:pPr>
            <a:r>
              <a:rPr lang="en-US" sz="2400" dirty="0">
                <a:solidFill>
                  <a:prstClr val="black"/>
                </a:solidFill>
              </a:rPr>
              <a:t>Purpose of the SIV is to assure the team is well positioned for success in conducting the study</a:t>
            </a:r>
            <a:endParaRPr lang="en-US" sz="2400" i="1" dirty="0">
              <a:solidFill>
                <a:prstClr val="black"/>
              </a:solidFill>
            </a:endParaRPr>
          </a:p>
          <a:p>
            <a:pPr marL="171450" lvl="0" indent="-171450" fontAlgn="auto">
              <a:spcBef>
                <a:spcPts val="600"/>
              </a:spcBef>
              <a:spcAft>
                <a:spcPts val="600"/>
              </a:spcAft>
            </a:pPr>
            <a:r>
              <a:rPr lang="en-US" sz="2400" dirty="0">
                <a:solidFill>
                  <a:prstClr val="black"/>
                </a:solidFill>
              </a:rPr>
              <a:t>Ideally, the SIV should occur prior to the enrollment of participants </a:t>
            </a:r>
            <a:endParaRPr lang="en-US" sz="2400" i="1" dirty="0">
              <a:solidFill>
                <a:prstClr val="black"/>
              </a:solidFill>
            </a:endParaRPr>
          </a:p>
          <a:p>
            <a:pPr marL="171450" lvl="0" indent="-171450" defTabSz="913303" fontAlgn="auto">
              <a:spcBef>
                <a:spcPts val="600"/>
              </a:spcBef>
              <a:spcAft>
                <a:spcPts val="600"/>
              </a:spcAft>
              <a:defRPr/>
            </a:pPr>
            <a:r>
              <a:rPr lang="en-US" sz="2400" dirty="0">
                <a:solidFill>
                  <a:prstClr val="black"/>
                </a:solidFill>
              </a:rPr>
              <a:t>SIVs are typically scheduled for 2 days</a:t>
            </a:r>
          </a:p>
          <a:p>
            <a:pPr marL="171244" lvl="0" indent="-171244" fontAlgn="auto">
              <a:spcBef>
                <a:spcPts val="600"/>
              </a:spcBef>
              <a:spcAft>
                <a:spcPts val="600"/>
              </a:spcAft>
            </a:pPr>
            <a:r>
              <a:rPr lang="en-US" sz="2400" dirty="0">
                <a:solidFill>
                  <a:prstClr val="black"/>
                </a:solidFill>
              </a:rPr>
              <a:t>The monitor will tour the study facilities</a:t>
            </a:r>
          </a:p>
          <a:p>
            <a:pPr marL="171244" lvl="0" indent="-171244" fontAlgn="auto">
              <a:spcBef>
                <a:spcPts val="600"/>
              </a:spcBef>
              <a:spcAft>
                <a:spcPts val="600"/>
              </a:spcAft>
            </a:pPr>
            <a:r>
              <a:rPr lang="en-US" sz="2400" dirty="0">
                <a:solidFill>
                  <a:prstClr val="black"/>
                </a:solidFill>
              </a:rPr>
              <a:t>The monitor reviews </a:t>
            </a:r>
          </a:p>
          <a:p>
            <a:pPr marL="514126" lvl="1" indent="-171244" fontAlgn="auto">
              <a:spcBef>
                <a:spcPts val="600"/>
              </a:spcBef>
              <a:spcAft>
                <a:spcPts val="600"/>
              </a:spcAft>
            </a:pPr>
            <a:r>
              <a:rPr lang="en-US" dirty="0">
                <a:solidFill>
                  <a:prstClr val="black"/>
                </a:solidFill>
              </a:rPr>
              <a:t>Regulatory binder </a:t>
            </a:r>
          </a:p>
          <a:p>
            <a:pPr marL="514126" lvl="1" indent="-171244" fontAlgn="auto">
              <a:spcBef>
                <a:spcPts val="600"/>
              </a:spcBef>
              <a:spcAft>
                <a:spcPts val="600"/>
              </a:spcAft>
            </a:pPr>
            <a:r>
              <a:rPr lang="en-US" dirty="0">
                <a:solidFill>
                  <a:prstClr val="black"/>
                </a:solidFill>
              </a:rPr>
              <a:t>Case Report Form (CRF) templates and Electronic Data Capture (EDC) to ensure they capture the data required by the IRB-approved protocol</a:t>
            </a:r>
          </a:p>
          <a:p>
            <a:pPr marL="514126" lvl="1" indent="-171244" fontAlgn="auto">
              <a:spcBef>
                <a:spcPts val="600"/>
              </a:spcBef>
              <a:spcAft>
                <a:spcPts val="600"/>
              </a:spcAft>
            </a:pPr>
            <a:r>
              <a:rPr lang="en-US" dirty="0">
                <a:solidFill>
                  <a:prstClr val="black"/>
                </a:solidFill>
              </a:rPr>
              <a:t>Study log templates and overall site operations and may make recommendations to optimize these</a:t>
            </a:r>
          </a:p>
          <a:p>
            <a:endParaRPr lang="en-US" dirty="0"/>
          </a:p>
        </p:txBody>
      </p:sp>
      <p:sp>
        <p:nvSpPr>
          <p:cNvPr id="4" name="Slide Number Placeholder 3">
            <a:extLst>
              <a:ext uri="{FF2B5EF4-FFF2-40B4-BE49-F238E27FC236}">
                <a16:creationId xmlns:a16="http://schemas.microsoft.com/office/drawing/2014/main" id="{7D8F3381-CCFC-4044-B50E-811A21938B2D}"/>
              </a:ext>
            </a:extLst>
          </p:cNvPr>
          <p:cNvSpPr>
            <a:spLocks noGrp="1"/>
          </p:cNvSpPr>
          <p:nvPr>
            <p:ph type="sldNum" sz="quarter" idx="4"/>
          </p:nvPr>
        </p:nvSpPr>
        <p:spPr/>
        <p:txBody>
          <a:bodyPr/>
          <a:lstStyle/>
          <a:p>
            <a:fld id="{14DA8466-51B6-440F-8995-3D5918D9CE24}" type="slidenum">
              <a:rPr lang="en-US" smtClean="0"/>
              <a:pPr/>
              <a:t>13</a:t>
            </a:fld>
            <a:endParaRPr lang="en-US" dirty="0"/>
          </a:p>
        </p:txBody>
      </p:sp>
    </p:spTree>
    <p:extLst>
      <p:ext uri="{BB962C8B-B14F-4D97-AF65-F5344CB8AC3E}">
        <p14:creationId xmlns:p14="http://schemas.microsoft.com/office/powerpoint/2010/main" val="3947465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8891B26-1E4A-4FE9-B8E9-24803C34F1E0}"/>
              </a:ext>
            </a:extLst>
          </p:cNvPr>
          <p:cNvSpPr>
            <a:spLocks noGrp="1"/>
          </p:cNvSpPr>
          <p:nvPr>
            <p:ph type="title"/>
          </p:nvPr>
        </p:nvSpPr>
        <p:spPr/>
        <p:txBody>
          <a:bodyPr/>
          <a:lstStyle/>
          <a:p>
            <a:r>
              <a:rPr lang="en-US" dirty="0">
                <a:latin typeface="Calibri" pitchFamily="34" charset="0"/>
              </a:rPr>
              <a:t>CREST Interim Monitoring Visit (IMV) Activities</a:t>
            </a:r>
            <a:endParaRPr lang="en-US" dirty="0"/>
          </a:p>
        </p:txBody>
      </p:sp>
      <p:sp>
        <p:nvSpPr>
          <p:cNvPr id="2" name="Text Placeholder 1">
            <a:extLst>
              <a:ext uri="{FF2B5EF4-FFF2-40B4-BE49-F238E27FC236}">
                <a16:creationId xmlns:a16="http://schemas.microsoft.com/office/drawing/2014/main" id="{A13C050D-7983-4DD1-9D37-2F7A6D07411A}"/>
              </a:ext>
            </a:extLst>
          </p:cNvPr>
          <p:cNvSpPr>
            <a:spLocks noGrp="1"/>
          </p:cNvSpPr>
          <p:nvPr>
            <p:ph type="body" sz="quarter" idx="10"/>
          </p:nvPr>
        </p:nvSpPr>
        <p:spPr>
          <a:xfrm>
            <a:off x="434340" y="1390650"/>
            <a:ext cx="8275320" cy="4924425"/>
          </a:xfrm>
        </p:spPr>
        <p:txBody>
          <a:bodyPr/>
          <a:lstStyle/>
          <a:p>
            <a:pPr marL="171450" lvl="0" indent="-171450" fontAlgn="auto">
              <a:spcBef>
                <a:spcPts val="600"/>
              </a:spcBef>
              <a:spcAft>
                <a:spcPts val="600"/>
              </a:spcAft>
            </a:pPr>
            <a:r>
              <a:rPr lang="en-US" sz="2400" dirty="0">
                <a:solidFill>
                  <a:prstClr val="black"/>
                </a:solidFill>
              </a:rPr>
              <a:t>Purpose of an IMV is to review study procedures, help ensure that the study is conducted according to the protocol, GCP is being followed, data are being accurately entered into the database, fidelity to the intervention is being maintained, that required regulatory approvals are current, and that data quality and integrity meet standards</a:t>
            </a:r>
          </a:p>
          <a:p>
            <a:pPr marL="171450" lvl="0" indent="-171450" fontAlgn="auto">
              <a:spcBef>
                <a:spcPts val="600"/>
              </a:spcBef>
              <a:spcAft>
                <a:spcPts val="600"/>
              </a:spcAft>
            </a:pPr>
            <a:r>
              <a:rPr lang="en-US" sz="2400" dirty="0">
                <a:solidFill>
                  <a:prstClr val="black"/>
                </a:solidFill>
              </a:rPr>
              <a:t>IMVs will occur at regular intervals; typically every 12 months unless the study involves a drug or device, then it may be 6 months. Frequency can be adjusted with PO approval.</a:t>
            </a:r>
          </a:p>
          <a:p>
            <a:pPr marL="171450" lvl="0" indent="-171450" fontAlgn="auto">
              <a:spcBef>
                <a:spcPts val="600"/>
              </a:spcBef>
              <a:spcAft>
                <a:spcPts val="600"/>
              </a:spcAft>
            </a:pPr>
            <a:r>
              <a:rPr lang="en-US" sz="2400" dirty="0">
                <a:solidFill>
                  <a:prstClr val="black"/>
                </a:solidFill>
              </a:rPr>
              <a:t>IMVs are typically scheduled for 3 days. </a:t>
            </a:r>
          </a:p>
        </p:txBody>
      </p:sp>
      <p:sp>
        <p:nvSpPr>
          <p:cNvPr id="4" name="Slide Number Placeholder 3">
            <a:extLst>
              <a:ext uri="{FF2B5EF4-FFF2-40B4-BE49-F238E27FC236}">
                <a16:creationId xmlns:a16="http://schemas.microsoft.com/office/drawing/2014/main" id="{145BFAA8-1974-4CF3-AF12-02267CDF0E34}"/>
              </a:ext>
            </a:extLst>
          </p:cNvPr>
          <p:cNvSpPr>
            <a:spLocks noGrp="1"/>
          </p:cNvSpPr>
          <p:nvPr>
            <p:ph type="sldNum" sz="quarter" idx="4"/>
          </p:nvPr>
        </p:nvSpPr>
        <p:spPr/>
        <p:txBody>
          <a:bodyPr/>
          <a:lstStyle/>
          <a:p>
            <a:fld id="{14DA8466-51B6-440F-8995-3D5918D9CE24}" type="slidenum">
              <a:rPr lang="en-US" smtClean="0"/>
              <a:pPr/>
              <a:t>14</a:t>
            </a:fld>
            <a:endParaRPr lang="en-US" dirty="0"/>
          </a:p>
        </p:txBody>
      </p:sp>
    </p:spTree>
    <p:extLst>
      <p:ext uri="{BB962C8B-B14F-4D97-AF65-F5344CB8AC3E}">
        <p14:creationId xmlns:p14="http://schemas.microsoft.com/office/powerpoint/2010/main" val="2975588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8891B26-1E4A-4FE9-B8E9-24803C34F1E0}"/>
              </a:ext>
            </a:extLst>
          </p:cNvPr>
          <p:cNvSpPr>
            <a:spLocks noGrp="1"/>
          </p:cNvSpPr>
          <p:nvPr>
            <p:ph type="title"/>
          </p:nvPr>
        </p:nvSpPr>
        <p:spPr/>
        <p:txBody>
          <a:bodyPr/>
          <a:lstStyle/>
          <a:p>
            <a:r>
              <a:rPr lang="en-US" dirty="0">
                <a:latin typeface="Calibri" pitchFamily="34" charset="0"/>
              </a:rPr>
              <a:t>CREST Interim Monitoring Visit (IMV) Activities </a:t>
            </a:r>
            <a:r>
              <a:rPr lang="en-US" sz="2400" dirty="0">
                <a:latin typeface="Calibri" pitchFamily="34" charset="0"/>
              </a:rPr>
              <a:t>(continued)</a:t>
            </a:r>
            <a:endParaRPr lang="en-US" sz="2400" dirty="0"/>
          </a:p>
        </p:txBody>
      </p:sp>
      <p:sp>
        <p:nvSpPr>
          <p:cNvPr id="2" name="Text Placeholder 1">
            <a:extLst>
              <a:ext uri="{FF2B5EF4-FFF2-40B4-BE49-F238E27FC236}">
                <a16:creationId xmlns:a16="http://schemas.microsoft.com/office/drawing/2014/main" id="{A13C050D-7983-4DD1-9D37-2F7A6D07411A}"/>
              </a:ext>
            </a:extLst>
          </p:cNvPr>
          <p:cNvSpPr>
            <a:spLocks noGrp="1"/>
          </p:cNvSpPr>
          <p:nvPr>
            <p:ph type="body" sz="quarter" idx="10"/>
          </p:nvPr>
        </p:nvSpPr>
        <p:spPr>
          <a:xfrm>
            <a:off x="434340" y="1200150"/>
            <a:ext cx="8275320" cy="5657850"/>
          </a:xfrm>
        </p:spPr>
        <p:txBody>
          <a:bodyPr>
            <a:normAutofit lnSpcReduction="10000"/>
          </a:bodyPr>
          <a:lstStyle/>
          <a:p>
            <a:pPr marL="171244" lvl="0" indent="-171244" fontAlgn="auto">
              <a:spcBef>
                <a:spcPts val="300"/>
              </a:spcBef>
              <a:spcAft>
                <a:spcPts val="300"/>
              </a:spcAft>
            </a:pPr>
            <a:r>
              <a:rPr lang="en-US" sz="2000" dirty="0">
                <a:solidFill>
                  <a:prstClr val="black"/>
                </a:solidFill>
              </a:rPr>
              <a:t>The monitor reviews </a:t>
            </a:r>
          </a:p>
          <a:p>
            <a:pPr marL="514126" lvl="1" indent="-171244" fontAlgn="auto">
              <a:spcBef>
                <a:spcPts val="300"/>
              </a:spcBef>
              <a:spcAft>
                <a:spcPts val="300"/>
              </a:spcAft>
            </a:pPr>
            <a:r>
              <a:rPr lang="en-US" sz="2000" dirty="0">
                <a:solidFill>
                  <a:prstClr val="black"/>
                </a:solidFill>
              </a:rPr>
              <a:t>The regulatory binder and up to 100% of signed informed consent forms, AEs, SAEs, protocol deviations/violations</a:t>
            </a:r>
          </a:p>
          <a:p>
            <a:pPr marL="514126" lvl="1" indent="-171244" fontAlgn="auto">
              <a:spcBef>
                <a:spcPts val="300"/>
              </a:spcBef>
              <a:spcAft>
                <a:spcPts val="300"/>
              </a:spcAft>
            </a:pPr>
            <a:r>
              <a:rPr lang="en-US" sz="2000" dirty="0">
                <a:solidFill>
                  <a:prstClr val="black"/>
                </a:solidFill>
              </a:rPr>
              <a:t>Drug/device accountability if applicable </a:t>
            </a:r>
          </a:p>
          <a:p>
            <a:pPr marL="514126" lvl="1" indent="-171244" fontAlgn="auto">
              <a:spcBef>
                <a:spcPts val="300"/>
              </a:spcBef>
              <a:spcAft>
                <a:spcPts val="300"/>
              </a:spcAft>
            </a:pPr>
            <a:r>
              <a:rPr lang="en-US" sz="2000" dirty="0">
                <a:solidFill>
                  <a:prstClr val="black"/>
                </a:solidFill>
              </a:rPr>
              <a:t>A random sample of source documents and CRFs for individual participants</a:t>
            </a:r>
          </a:p>
          <a:p>
            <a:pPr>
              <a:spcBef>
                <a:spcPts val="300"/>
              </a:spcBef>
              <a:spcAft>
                <a:spcPts val="300"/>
              </a:spcAft>
              <a:defRPr/>
            </a:pPr>
            <a:r>
              <a:rPr lang="en-US" sz="2000" dirty="0"/>
              <a:t>The monitor needs access to </a:t>
            </a:r>
          </a:p>
          <a:p>
            <a:pPr lvl="1">
              <a:spcBef>
                <a:spcPts val="300"/>
              </a:spcBef>
              <a:spcAft>
                <a:spcPts val="300"/>
              </a:spcAft>
              <a:defRPr/>
            </a:pPr>
            <a:r>
              <a:rPr lang="en-US" sz="2000" dirty="0"/>
              <a:t>Consent form review</a:t>
            </a:r>
          </a:p>
          <a:p>
            <a:pPr lvl="2">
              <a:spcBef>
                <a:spcPts val="300"/>
              </a:spcBef>
              <a:spcAft>
                <a:spcPts val="300"/>
              </a:spcAft>
              <a:defRPr/>
            </a:pPr>
            <a:r>
              <a:rPr lang="en-US" dirty="0"/>
              <a:t>Consent documents</a:t>
            </a:r>
          </a:p>
          <a:p>
            <a:pPr lvl="2">
              <a:spcBef>
                <a:spcPts val="300"/>
              </a:spcBef>
              <a:spcAft>
                <a:spcPts val="300"/>
              </a:spcAft>
              <a:defRPr/>
            </a:pPr>
            <a:r>
              <a:rPr lang="en-US" dirty="0"/>
              <a:t>Documentation of consent process in chart</a:t>
            </a:r>
          </a:p>
          <a:p>
            <a:pPr lvl="1">
              <a:spcBef>
                <a:spcPts val="300"/>
              </a:spcBef>
              <a:spcAft>
                <a:spcPts val="300"/>
              </a:spcAft>
              <a:defRPr/>
            </a:pPr>
            <a:r>
              <a:rPr lang="en-US" sz="2000" dirty="0"/>
              <a:t>Chart review/source verification</a:t>
            </a:r>
          </a:p>
          <a:p>
            <a:pPr lvl="2">
              <a:spcBef>
                <a:spcPts val="300"/>
              </a:spcBef>
              <a:spcAft>
                <a:spcPts val="300"/>
              </a:spcAft>
              <a:defRPr/>
            </a:pPr>
            <a:r>
              <a:rPr lang="en-US" dirty="0"/>
              <a:t>Read-only database access</a:t>
            </a:r>
          </a:p>
          <a:p>
            <a:pPr lvl="2">
              <a:spcBef>
                <a:spcPts val="300"/>
              </a:spcBef>
              <a:spcAft>
                <a:spcPts val="300"/>
              </a:spcAft>
              <a:defRPr/>
            </a:pPr>
            <a:r>
              <a:rPr lang="en-US" dirty="0"/>
              <a:t>Number of charts, selected data elements and percentage of data in each chart to be reviewed is addressed in the CMP</a:t>
            </a:r>
          </a:p>
          <a:p>
            <a:pPr lvl="1">
              <a:spcBef>
                <a:spcPts val="300"/>
              </a:spcBef>
              <a:spcAft>
                <a:spcPts val="300"/>
              </a:spcAft>
              <a:defRPr/>
            </a:pPr>
            <a:r>
              <a:rPr lang="en-US" sz="2000" dirty="0"/>
              <a:t>Investigator site file (ISF) review</a:t>
            </a:r>
          </a:p>
          <a:p>
            <a:pPr lvl="2">
              <a:spcBef>
                <a:spcPts val="300"/>
              </a:spcBef>
              <a:spcAft>
                <a:spcPts val="300"/>
              </a:spcAft>
              <a:defRPr/>
            </a:pPr>
            <a:r>
              <a:rPr lang="en-US" dirty="0"/>
              <a:t>Electronic file</a:t>
            </a:r>
          </a:p>
          <a:p>
            <a:pPr lvl="2">
              <a:spcBef>
                <a:spcPts val="300"/>
              </a:spcBef>
              <a:spcAft>
                <a:spcPts val="300"/>
              </a:spcAft>
              <a:defRPr/>
            </a:pPr>
            <a:r>
              <a:rPr lang="en-US" dirty="0"/>
              <a:t>Paper file/binder</a:t>
            </a:r>
          </a:p>
          <a:p>
            <a:endParaRPr lang="en-US" dirty="0"/>
          </a:p>
        </p:txBody>
      </p:sp>
      <p:sp>
        <p:nvSpPr>
          <p:cNvPr id="4" name="Slide Number Placeholder 3">
            <a:extLst>
              <a:ext uri="{FF2B5EF4-FFF2-40B4-BE49-F238E27FC236}">
                <a16:creationId xmlns:a16="http://schemas.microsoft.com/office/drawing/2014/main" id="{145BFAA8-1974-4CF3-AF12-02267CDF0E34}"/>
              </a:ext>
            </a:extLst>
          </p:cNvPr>
          <p:cNvSpPr>
            <a:spLocks noGrp="1"/>
          </p:cNvSpPr>
          <p:nvPr>
            <p:ph type="sldNum" sz="quarter" idx="4"/>
          </p:nvPr>
        </p:nvSpPr>
        <p:spPr/>
        <p:txBody>
          <a:bodyPr/>
          <a:lstStyle/>
          <a:p>
            <a:fld id="{14DA8466-51B6-440F-8995-3D5918D9CE24}" type="slidenum">
              <a:rPr lang="en-US" smtClean="0"/>
              <a:pPr/>
              <a:t>15</a:t>
            </a:fld>
            <a:endParaRPr lang="en-US" dirty="0"/>
          </a:p>
        </p:txBody>
      </p:sp>
    </p:spTree>
    <p:extLst>
      <p:ext uri="{BB962C8B-B14F-4D97-AF65-F5344CB8AC3E}">
        <p14:creationId xmlns:p14="http://schemas.microsoft.com/office/powerpoint/2010/main" val="1872377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86F1F72-814F-4683-BC28-32488E5F6FA0}"/>
              </a:ext>
            </a:extLst>
          </p:cNvPr>
          <p:cNvSpPr>
            <a:spLocks noGrp="1"/>
          </p:cNvSpPr>
          <p:nvPr>
            <p:ph type="title"/>
          </p:nvPr>
        </p:nvSpPr>
        <p:spPr/>
        <p:txBody>
          <a:bodyPr/>
          <a:lstStyle/>
          <a:p>
            <a:r>
              <a:rPr lang="en-US" dirty="0">
                <a:latin typeface="Calibri" pitchFamily="34" charset="0"/>
              </a:rPr>
              <a:t>Close-Out Visit (COV) Activities</a:t>
            </a:r>
            <a:endParaRPr lang="en-US" dirty="0"/>
          </a:p>
        </p:txBody>
      </p:sp>
      <p:sp>
        <p:nvSpPr>
          <p:cNvPr id="2" name="Text Placeholder 1">
            <a:extLst>
              <a:ext uri="{FF2B5EF4-FFF2-40B4-BE49-F238E27FC236}">
                <a16:creationId xmlns:a16="http://schemas.microsoft.com/office/drawing/2014/main" id="{3E2202E5-0076-4F86-94F4-969BA0F7424F}"/>
              </a:ext>
            </a:extLst>
          </p:cNvPr>
          <p:cNvSpPr>
            <a:spLocks noGrp="1"/>
          </p:cNvSpPr>
          <p:nvPr>
            <p:ph type="body" sz="quarter" idx="10"/>
          </p:nvPr>
        </p:nvSpPr>
        <p:spPr>
          <a:xfrm>
            <a:off x="434340" y="1428750"/>
            <a:ext cx="8275320" cy="4851733"/>
          </a:xfrm>
        </p:spPr>
        <p:txBody>
          <a:bodyPr/>
          <a:lstStyle/>
          <a:p>
            <a:pPr fontAlgn="auto">
              <a:spcBef>
                <a:spcPts val="600"/>
              </a:spcBef>
              <a:spcAft>
                <a:spcPts val="600"/>
              </a:spcAft>
            </a:pPr>
            <a:r>
              <a:rPr lang="en-US" sz="2400" dirty="0">
                <a:solidFill>
                  <a:prstClr val="black"/>
                </a:solidFill>
              </a:rPr>
              <a:t>Purpose of the COV is to ensure the quality of the dataset and that no data queries are outstanding </a:t>
            </a:r>
          </a:p>
          <a:p>
            <a:pPr fontAlgn="auto">
              <a:spcBef>
                <a:spcPts val="600"/>
              </a:spcBef>
              <a:spcAft>
                <a:spcPts val="600"/>
              </a:spcAft>
            </a:pPr>
            <a:r>
              <a:rPr lang="en-US" sz="2400" dirty="0">
                <a:solidFill>
                  <a:prstClr val="black"/>
                </a:solidFill>
              </a:rPr>
              <a:t>COV occurs after the last subject’s data is entered and before database lock </a:t>
            </a:r>
            <a:endParaRPr lang="en-US" sz="2400" i="1" dirty="0">
              <a:solidFill>
                <a:prstClr val="black"/>
              </a:solidFill>
            </a:endParaRPr>
          </a:p>
          <a:p>
            <a:pPr fontAlgn="auto">
              <a:spcBef>
                <a:spcPts val="600"/>
              </a:spcBef>
              <a:spcAft>
                <a:spcPts val="600"/>
              </a:spcAft>
            </a:pPr>
            <a:r>
              <a:rPr lang="en-US" sz="2400" dirty="0">
                <a:solidFill>
                  <a:prstClr val="black"/>
                </a:solidFill>
              </a:rPr>
              <a:t>COVs are typically scheduled for 2-3 days. </a:t>
            </a:r>
          </a:p>
        </p:txBody>
      </p:sp>
      <p:sp>
        <p:nvSpPr>
          <p:cNvPr id="4" name="Slide Number Placeholder 3">
            <a:extLst>
              <a:ext uri="{FF2B5EF4-FFF2-40B4-BE49-F238E27FC236}">
                <a16:creationId xmlns:a16="http://schemas.microsoft.com/office/drawing/2014/main" id="{780183BA-5F23-4AD1-938F-2F4A30B55556}"/>
              </a:ext>
            </a:extLst>
          </p:cNvPr>
          <p:cNvSpPr>
            <a:spLocks noGrp="1"/>
          </p:cNvSpPr>
          <p:nvPr>
            <p:ph type="sldNum" sz="quarter" idx="4"/>
          </p:nvPr>
        </p:nvSpPr>
        <p:spPr/>
        <p:txBody>
          <a:bodyPr/>
          <a:lstStyle/>
          <a:p>
            <a:fld id="{14DA8466-51B6-440F-8995-3D5918D9CE24}" type="slidenum">
              <a:rPr lang="en-US" smtClean="0"/>
              <a:pPr/>
              <a:t>16</a:t>
            </a:fld>
            <a:endParaRPr lang="en-US" dirty="0"/>
          </a:p>
        </p:txBody>
      </p:sp>
    </p:spTree>
    <p:extLst>
      <p:ext uri="{BB962C8B-B14F-4D97-AF65-F5344CB8AC3E}">
        <p14:creationId xmlns:p14="http://schemas.microsoft.com/office/powerpoint/2010/main" val="2078920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86F1F72-814F-4683-BC28-32488E5F6FA0}"/>
              </a:ext>
            </a:extLst>
          </p:cNvPr>
          <p:cNvSpPr>
            <a:spLocks noGrp="1"/>
          </p:cNvSpPr>
          <p:nvPr>
            <p:ph type="title"/>
          </p:nvPr>
        </p:nvSpPr>
        <p:spPr/>
        <p:txBody>
          <a:bodyPr/>
          <a:lstStyle/>
          <a:p>
            <a:r>
              <a:rPr lang="en-US" dirty="0">
                <a:latin typeface="Calibri" pitchFamily="34" charset="0"/>
              </a:rPr>
              <a:t>Close-Out Visit (COV) Activities</a:t>
            </a:r>
            <a:br>
              <a:rPr lang="en-US" dirty="0">
                <a:latin typeface="Calibri" pitchFamily="34" charset="0"/>
              </a:rPr>
            </a:br>
            <a:r>
              <a:rPr lang="en-US" sz="2000" dirty="0">
                <a:latin typeface="Calibri" pitchFamily="34" charset="0"/>
              </a:rPr>
              <a:t>(continued)</a:t>
            </a:r>
            <a:endParaRPr lang="en-US" sz="2000" dirty="0"/>
          </a:p>
        </p:txBody>
      </p:sp>
      <p:sp>
        <p:nvSpPr>
          <p:cNvPr id="2" name="Text Placeholder 1">
            <a:extLst>
              <a:ext uri="{FF2B5EF4-FFF2-40B4-BE49-F238E27FC236}">
                <a16:creationId xmlns:a16="http://schemas.microsoft.com/office/drawing/2014/main" id="{3E2202E5-0076-4F86-94F4-969BA0F7424F}"/>
              </a:ext>
            </a:extLst>
          </p:cNvPr>
          <p:cNvSpPr>
            <a:spLocks noGrp="1"/>
          </p:cNvSpPr>
          <p:nvPr>
            <p:ph type="body" sz="quarter" idx="10"/>
          </p:nvPr>
        </p:nvSpPr>
        <p:spPr>
          <a:xfrm>
            <a:off x="243358" y="1162857"/>
            <a:ext cx="8275320" cy="5370290"/>
          </a:xfrm>
        </p:spPr>
        <p:txBody>
          <a:bodyPr/>
          <a:lstStyle/>
          <a:p>
            <a:pPr fontAlgn="auto">
              <a:spcBef>
                <a:spcPts val="300"/>
              </a:spcBef>
              <a:spcAft>
                <a:spcPts val="300"/>
              </a:spcAft>
            </a:pPr>
            <a:r>
              <a:rPr lang="en-US" sz="1900" dirty="0">
                <a:solidFill>
                  <a:prstClr val="black"/>
                </a:solidFill>
              </a:rPr>
              <a:t>The monitor reviews </a:t>
            </a:r>
          </a:p>
          <a:p>
            <a:pPr marL="685782" lvl="1" indent="-342900" fontAlgn="auto">
              <a:spcBef>
                <a:spcPts val="300"/>
              </a:spcBef>
              <a:spcAft>
                <a:spcPts val="300"/>
              </a:spcAft>
            </a:pPr>
            <a:r>
              <a:rPr lang="en-US" sz="1900" dirty="0">
                <a:solidFill>
                  <a:prstClr val="black"/>
                </a:solidFill>
              </a:rPr>
              <a:t>Regulatory binder</a:t>
            </a:r>
          </a:p>
          <a:p>
            <a:pPr marL="685782" lvl="1" indent="-342900" fontAlgn="auto">
              <a:spcBef>
                <a:spcPts val="300"/>
              </a:spcBef>
              <a:spcAft>
                <a:spcPts val="300"/>
              </a:spcAft>
            </a:pPr>
            <a:r>
              <a:rPr lang="en-US" sz="1900" dirty="0"/>
              <a:t>Completion of data review and source verification </a:t>
            </a:r>
            <a:r>
              <a:rPr lang="en-US" sz="1900" dirty="0">
                <a:solidFill>
                  <a:prstClr val="black"/>
                </a:solidFill>
              </a:rPr>
              <a:t>up to 100% of study documents since the last IMV (signed informed consent forms, AEs and SAEs, protocol deviations and violations)</a:t>
            </a:r>
            <a:endParaRPr lang="en-US" sz="1900" dirty="0"/>
          </a:p>
          <a:p>
            <a:pPr marL="685782" lvl="1" indent="-342900" fontAlgn="auto">
              <a:spcBef>
                <a:spcPts val="300"/>
              </a:spcBef>
              <a:spcAft>
                <a:spcPts val="300"/>
              </a:spcAft>
            </a:pPr>
            <a:r>
              <a:rPr lang="en-US" sz="1900" dirty="0">
                <a:solidFill>
                  <a:prstClr val="black"/>
                </a:solidFill>
              </a:rPr>
              <a:t>Drug/device accountability if applicable for subjects dosed since the last IMV</a:t>
            </a:r>
          </a:p>
          <a:p>
            <a:pPr lvl="1">
              <a:spcBef>
                <a:spcPts val="300"/>
              </a:spcBef>
              <a:spcAft>
                <a:spcPts val="300"/>
              </a:spcAft>
            </a:pPr>
            <a:r>
              <a:rPr lang="en-US" sz="1900" dirty="0"/>
              <a:t>Confirmation that Unanticipated Problems (UPs)/Serious Adverse Events (SAEs) have been documented in data collection forms and reported appropriately </a:t>
            </a:r>
          </a:p>
          <a:p>
            <a:pPr lvl="1">
              <a:spcBef>
                <a:spcPts val="300"/>
              </a:spcBef>
              <a:spcAft>
                <a:spcPts val="300"/>
              </a:spcAft>
            </a:pPr>
            <a:r>
              <a:rPr lang="en-US" sz="1900" dirty="0"/>
              <a:t>Confirmation that all laboratory samples have been shipped, as applicable, and appropriately stored </a:t>
            </a:r>
            <a:endParaRPr lang="en-US" sz="1900" dirty="0">
              <a:solidFill>
                <a:srgbClr val="7030A0"/>
              </a:solidFill>
            </a:endParaRPr>
          </a:p>
          <a:p>
            <a:pPr lvl="1">
              <a:spcBef>
                <a:spcPts val="300"/>
              </a:spcBef>
              <a:spcAft>
                <a:spcPts val="300"/>
              </a:spcAft>
            </a:pPr>
            <a:r>
              <a:rPr lang="en-US" sz="1900" dirty="0">
                <a:solidFill>
                  <a:prstClr val="black"/>
                </a:solidFill>
              </a:rPr>
              <a:t>Database queries that need resolution prior to database lock </a:t>
            </a:r>
          </a:p>
          <a:p>
            <a:pPr lvl="1">
              <a:spcBef>
                <a:spcPts val="300"/>
              </a:spcBef>
              <a:spcAft>
                <a:spcPts val="300"/>
              </a:spcAft>
            </a:pPr>
            <a:r>
              <a:rPr lang="en-US" sz="1900" dirty="0"/>
              <a:t>Confirmation of change in study status with Institutional Review Board (IRB)</a:t>
            </a:r>
          </a:p>
          <a:p>
            <a:pPr lvl="1">
              <a:spcBef>
                <a:spcPts val="300"/>
              </a:spcBef>
              <a:spcAft>
                <a:spcPts val="300"/>
              </a:spcAft>
            </a:pPr>
            <a:r>
              <a:rPr lang="en-US" sz="1900" dirty="0"/>
              <a:t>Confirmation of study record storage location and that PI is aware of applicable record retention policies and possibility of audits by a regulatory agency or other group in future</a:t>
            </a:r>
          </a:p>
          <a:p>
            <a:endParaRPr lang="en-US" dirty="0"/>
          </a:p>
        </p:txBody>
      </p:sp>
      <p:sp>
        <p:nvSpPr>
          <p:cNvPr id="4" name="Slide Number Placeholder 3">
            <a:extLst>
              <a:ext uri="{FF2B5EF4-FFF2-40B4-BE49-F238E27FC236}">
                <a16:creationId xmlns:a16="http://schemas.microsoft.com/office/drawing/2014/main" id="{780183BA-5F23-4AD1-938F-2F4A30B55556}"/>
              </a:ext>
            </a:extLst>
          </p:cNvPr>
          <p:cNvSpPr>
            <a:spLocks noGrp="1"/>
          </p:cNvSpPr>
          <p:nvPr>
            <p:ph type="sldNum" sz="quarter" idx="4"/>
          </p:nvPr>
        </p:nvSpPr>
        <p:spPr/>
        <p:txBody>
          <a:bodyPr/>
          <a:lstStyle/>
          <a:p>
            <a:fld id="{14DA8466-51B6-440F-8995-3D5918D9CE24}" type="slidenum">
              <a:rPr lang="en-US" smtClean="0"/>
              <a:pPr/>
              <a:t>17</a:t>
            </a:fld>
            <a:endParaRPr lang="en-US" dirty="0"/>
          </a:p>
        </p:txBody>
      </p:sp>
    </p:spTree>
    <p:extLst>
      <p:ext uri="{BB962C8B-B14F-4D97-AF65-F5344CB8AC3E}">
        <p14:creationId xmlns:p14="http://schemas.microsoft.com/office/powerpoint/2010/main" val="2683937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17A8EA6-517A-41A7-B922-794ED91ABDB2}"/>
              </a:ext>
            </a:extLst>
          </p:cNvPr>
          <p:cNvSpPr>
            <a:spLocks noGrp="1"/>
          </p:cNvSpPr>
          <p:nvPr>
            <p:ph type="title"/>
          </p:nvPr>
        </p:nvSpPr>
        <p:spPr/>
        <p:txBody>
          <a:bodyPr/>
          <a:lstStyle/>
          <a:p>
            <a:r>
              <a:rPr lang="en-US" dirty="0"/>
              <a:t>CREST Procedures: Communication</a:t>
            </a:r>
          </a:p>
        </p:txBody>
      </p:sp>
      <p:sp>
        <p:nvSpPr>
          <p:cNvPr id="2" name="Text Placeholder 1">
            <a:extLst>
              <a:ext uri="{FF2B5EF4-FFF2-40B4-BE49-F238E27FC236}">
                <a16:creationId xmlns:a16="http://schemas.microsoft.com/office/drawing/2014/main" id="{9DD3DF95-D922-42B5-90F9-2642AE33D44C}"/>
              </a:ext>
            </a:extLst>
          </p:cNvPr>
          <p:cNvSpPr>
            <a:spLocks noGrp="1"/>
          </p:cNvSpPr>
          <p:nvPr>
            <p:ph type="body" sz="quarter" idx="10"/>
          </p:nvPr>
        </p:nvSpPr>
        <p:spPr/>
        <p:txBody>
          <a:bodyPr/>
          <a:lstStyle/>
          <a:p>
            <a:pPr lvl="0" fontAlgn="auto">
              <a:spcBef>
                <a:spcPts val="300"/>
              </a:spcBef>
              <a:spcAft>
                <a:spcPts val="300"/>
              </a:spcAft>
            </a:pPr>
            <a:r>
              <a:rPr lang="en-US" sz="2200" dirty="0">
                <a:solidFill>
                  <a:prstClr val="black"/>
                </a:solidFill>
              </a:rPr>
              <a:t>Although the content of these visits is somewhat different, the flow and focus on communication and training is similar </a:t>
            </a:r>
          </a:p>
          <a:p>
            <a:pPr marL="685782" lvl="1" indent="-342900" fontAlgn="auto">
              <a:spcBef>
                <a:spcPts val="300"/>
              </a:spcBef>
              <a:spcAft>
                <a:spcPts val="300"/>
              </a:spcAft>
            </a:pPr>
            <a:r>
              <a:rPr lang="en-US" sz="2200" dirty="0">
                <a:solidFill>
                  <a:prstClr val="black"/>
                </a:solidFill>
              </a:rPr>
              <a:t>During every visit, the monitor communicates with the PI and members of the study team to clarify and resolve issues</a:t>
            </a:r>
          </a:p>
          <a:p>
            <a:pPr marL="685782" lvl="1" indent="-342900" fontAlgn="auto">
              <a:spcBef>
                <a:spcPts val="300"/>
              </a:spcBef>
              <a:spcAft>
                <a:spcPts val="300"/>
              </a:spcAft>
            </a:pPr>
            <a:r>
              <a:rPr lang="en-US" sz="2200" dirty="0">
                <a:solidFill>
                  <a:prstClr val="black"/>
                </a:solidFill>
              </a:rPr>
              <a:t>Each visit begins and ends with a team meeting</a:t>
            </a:r>
          </a:p>
          <a:p>
            <a:pPr marL="1144572" lvl="2" indent="-342900" fontAlgn="auto">
              <a:spcBef>
                <a:spcPts val="300"/>
              </a:spcBef>
              <a:spcAft>
                <a:spcPts val="300"/>
              </a:spcAft>
            </a:pPr>
            <a:r>
              <a:rPr lang="en-US" sz="2200" dirty="0">
                <a:solidFill>
                  <a:prstClr val="black"/>
                </a:solidFill>
              </a:rPr>
              <a:t>The type of visit dictates the content of those meetings, for example, in a SIV the initial meeting will include a GCP presentation whereas for an IMV, the initial meeting will include an update on study progress and recruitment</a:t>
            </a:r>
          </a:p>
          <a:p>
            <a:pPr marL="1144572" lvl="2" indent="-342900" fontAlgn="auto">
              <a:spcBef>
                <a:spcPts val="300"/>
              </a:spcBef>
              <a:spcAft>
                <a:spcPts val="300"/>
              </a:spcAft>
            </a:pPr>
            <a:r>
              <a:rPr lang="en-US" sz="2200" dirty="0">
                <a:solidFill>
                  <a:prstClr val="black"/>
                </a:solidFill>
              </a:rPr>
              <a:t>Likewise at the conclusion of the visit, the monitor will meet with the PI and study team to review any finding or recommendations from the visit and answer questions</a:t>
            </a:r>
          </a:p>
          <a:p>
            <a:pPr lvl="0" fontAlgn="auto">
              <a:spcBef>
                <a:spcPts val="300"/>
              </a:spcBef>
              <a:spcAft>
                <a:spcPts val="300"/>
              </a:spcAft>
            </a:pPr>
            <a:r>
              <a:rPr lang="en-US" sz="2200" dirty="0">
                <a:solidFill>
                  <a:prstClr val="black"/>
                </a:solidFill>
              </a:rPr>
              <a:t>Ongoing communication and support: PIs and study teams are encouraged to reach out to monitor staff for ongoing concerns or questions</a:t>
            </a:r>
            <a:endParaRPr lang="en-US" sz="2200" dirty="0"/>
          </a:p>
          <a:p>
            <a:endParaRPr lang="en-US" dirty="0"/>
          </a:p>
        </p:txBody>
      </p:sp>
      <p:sp>
        <p:nvSpPr>
          <p:cNvPr id="4" name="Slide Number Placeholder 3">
            <a:extLst>
              <a:ext uri="{FF2B5EF4-FFF2-40B4-BE49-F238E27FC236}">
                <a16:creationId xmlns:a16="http://schemas.microsoft.com/office/drawing/2014/main" id="{5A5E50F1-C423-45CF-8CB1-9F098F161F8E}"/>
              </a:ext>
            </a:extLst>
          </p:cNvPr>
          <p:cNvSpPr>
            <a:spLocks noGrp="1"/>
          </p:cNvSpPr>
          <p:nvPr>
            <p:ph type="sldNum" sz="quarter" idx="4"/>
          </p:nvPr>
        </p:nvSpPr>
        <p:spPr/>
        <p:txBody>
          <a:bodyPr/>
          <a:lstStyle/>
          <a:p>
            <a:fld id="{14DA8466-51B6-440F-8995-3D5918D9CE24}" type="slidenum">
              <a:rPr lang="en-US" smtClean="0"/>
              <a:pPr/>
              <a:t>18</a:t>
            </a:fld>
            <a:endParaRPr lang="en-US" dirty="0"/>
          </a:p>
        </p:txBody>
      </p:sp>
    </p:spTree>
    <p:extLst>
      <p:ext uri="{BB962C8B-B14F-4D97-AF65-F5344CB8AC3E}">
        <p14:creationId xmlns:p14="http://schemas.microsoft.com/office/powerpoint/2010/main" val="1634252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AC2069F-CC38-4CD8-BD16-2B62DABB93C2}"/>
              </a:ext>
            </a:extLst>
          </p:cNvPr>
          <p:cNvSpPr>
            <a:spLocks noGrp="1"/>
          </p:cNvSpPr>
          <p:nvPr>
            <p:ph type="title"/>
          </p:nvPr>
        </p:nvSpPr>
        <p:spPr/>
        <p:txBody>
          <a:bodyPr/>
          <a:lstStyle/>
          <a:p>
            <a:r>
              <a:rPr lang="en-US" dirty="0"/>
              <a:t>CREST Procedures: Site Visit Report</a:t>
            </a:r>
          </a:p>
        </p:txBody>
      </p:sp>
      <p:sp>
        <p:nvSpPr>
          <p:cNvPr id="2" name="Text Placeholder 1">
            <a:extLst>
              <a:ext uri="{FF2B5EF4-FFF2-40B4-BE49-F238E27FC236}">
                <a16:creationId xmlns:a16="http://schemas.microsoft.com/office/drawing/2014/main" id="{B5DD89FA-3E51-4A9B-B938-BACC678957B5}"/>
              </a:ext>
            </a:extLst>
          </p:cNvPr>
          <p:cNvSpPr>
            <a:spLocks noGrp="1"/>
          </p:cNvSpPr>
          <p:nvPr>
            <p:ph type="body" sz="quarter" idx="10"/>
          </p:nvPr>
        </p:nvSpPr>
        <p:spPr/>
        <p:txBody>
          <a:bodyPr/>
          <a:lstStyle/>
          <a:p>
            <a:pPr marL="800082" lvl="1" indent="-457200" fontAlgn="auto">
              <a:spcBef>
                <a:spcPts val="300"/>
              </a:spcBef>
              <a:spcAft>
                <a:spcPts val="300"/>
              </a:spcAft>
            </a:pPr>
            <a:r>
              <a:rPr lang="en-US" sz="2800" dirty="0">
                <a:solidFill>
                  <a:prstClr val="black"/>
                </a:solidFill>
              </a:rPr>
              <a:t>After the visit, written feedback is provided in the form of a Site Visit Report </a:t>
            </a:r>
          </a:p>
          <a:p>
            <a:pPr marL="800082" lvl="1" indent="-457200" fontAlgn="auto">
              <a:spcBef>
                <a:spcPts val="300"/>
              </a:spcBef>
              <a:spcAft>
                <a:spcPts val="300"/>
              </a:spcAft>
            </a:pPr>
            <a:r>
              <a:rPr lang="en-US" sz="2800" dirty="0">
                <a:solidFill>
                  <a:prstClr val="black"/>
                </a:solidFill>
              </a:rPr>
              <a:t>Typically the report is sent via email to the site within 4 weeks of the visit </a:t>
            </a:r>
          </a:p>
          <a:p>
            <a:pPr marL="800082" lvl="1" indent="-457200" fontAlgn="auto">
              <a:spcBef>
                <a:spcPts val="300"/>
              </a:spcBef>
              <a:spcAft>
                <a:spcPts val="300"/>
              </a:spcAft>
            </a:pPr>
            <a:r>
              <a:rPr lang="en-US" sz="2800" dirty="0">
                <a:solidFill>
                  <a:prstClr val="black"/>
                </a:solidFill>
              </a:rPr>
              <a:t>Internally, the report is reviewed by CTOB leadership and the PO</a:t>
            </a:r>
          </a:p>
          <a:p>
            <a:pPr marL="800082" lvl="1" indent="-457200" fontAlgn="auto">
              <a:spcBef>
                <a:spcPts val="300"/>
              </a:spcBef>
              <a:spcAft>
                <a:spcPts val="300"/>
              </a:spcAft>
            </a:pPr>
            <a:r>
              <a:rPr lang="en-US" sz="2800" dirty="0">
                <a:solidFill>
                  <a:prstClr val="black"/>
                </a:solidFill>
              </a:rPr>
              <a:t>The report will include any Action Items that require clarification within 30 calendar days</a:t>
            </a:r>
          </a:p>
          <a:p>
            <a:pPr marL="800082" lvl="1" indent="-457200" fontAlgn="auto">
              <a:spcBef>
                <a:spcPts val="300"/>
              </a:spcBef>
              <a:spcAft>
                <a:spcPts val="300"/>
              </a:spcAft>
            </a:pPr>
            <a:r>
              <a:rPr lang="en-US" sz="2800" dirty="0">
                <a:solidFill>
                  <a:prstClr val="black"/>
                </a:solidFill>
              </a:rPr>
              <a:t>Action items are to be submitted via email to the PO with a CC to the monitor</a:t>
            </a:r>
          </a:p>
          <a:p>
            <a:pPr marL="0" indent="0">
              <a:buNone/>
            </a:pPr>
            <a:endParaRPr lang="en-US" dirty="0"/>
          </a:p>
        </p:txBody>
      </p:sp>
      <p:sp>
        <p:nvSpPr>
          <p:cNvPr id="4" name="Slide Number Placeholder 3">
            <a:extLst>
              <a:ext uri="{FF2B5EF4-FFF2-40B4-BE49-F238E27FC236}">
                <a16:creationId xmlns:a16="http://schemas.microsoft.com/office/drawing/2014/main" id="{82143AAC-ACDD-4E92-8A65-C648268DB9D0}"/>
              </a:ext>
            </a:extLst>
          </p:cNvPr>
          <p:cNvSpPr>
            <a:spLocks noGrp="1"/>
          </p:cNvSpPr>
          <p:nvPr>
            <p:ph type="sldNum" sz="quarter" idx="4"/>
          </p:nvPr>
        </p:nvSpPr>
        <p:spPr/>
        <p:txBody>
          <a:bodyPr/>
          <a:lstStyle/>
          <a:p>
            <a:fld id="{14DA8466-51B6-440F-8995-3D5918D9CE24}" type="slidenum">
              <a:rPr lang="en-US" smtClean="0"/>
              <a:pPr/>
              <a:t>19</a:t>
            </a:fld>
            <a:endParaRPr lang="en-US" dirty="0"/>
          </a:p>
        </p:txBody>
      </p:sp>
    </p:spTree>
    <p:extLst>
      <p:ext uri="{BB962C8B-B14F-4D97-AF65-F5344CB8AC3E}">
        <p14:creationId xmlns:p14="http://schemas.microsoft.com/office/powerpoint/2010/main" val="4012365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5E430-E201-4777-8FFA-C48EBC8F56F9}"/>
              </a:ext>
            </a:extLst>
          </p:cNvPr>
          <p:cNvSpPr>
            <a:spLocks noGrp="1"/>
          </p:cNvSpPr>
          <p:nvPr>
            <p:ph type="title"/>
          </p:nvPr>
        </p:nvSpPr>
        <p:spPr/>
        <p:txBody>
          <a:bodyPr>
            <a:normAutofit fontScale="90000"/>
          </a:bodyPr>
          <a:lstStyle/>
          <a:p>
            <a:pPr algn="ctr"/>
            <a:r>
              <a:rPr lang="en-US" sz="3600" dirty="0"/>
              <a:t>Clinical Monitoring and </a:t>
            </a:r>
            <a:br>
              <a:rPr lang="en-US" sz="3600" dirty="0"/>
            </a:br>
            <a:r>
              <a:rPr lang="en-US" sz="3600" dirty="0"/>
              <a:t>Clinical Research Education, Support, and Training Program (CREST) Overview</a:t>
            </a:r>
            <a:br>
              <a:rPr lang="en-US" altLang="en-US" dirty="0"/>
            </a:br>
            <a:endParaRPr lang="en-US" dirty="0"/>
          </a:p>
        </p:txBody>
      </p:sp>
      <p:sp>
        <p:nvSpPr>
          <p:cNvPr id="3" name="Text Placeholder 2">
            <a:extLst>
              <a:ext uri="{FF2B5EF4-FFF2-40B4-BE49-F238E27FC236}">
                <a16:creationId xmlns:a16="http://schemas.microsoft.com/office/drawing/2014/main" id="{014ED225-DC0F-4B9B-8B2D-5E4B69BD1EFF}"/>
              </a:ext>
            </a:extLst>
          </p:cNvPr>
          <p:cNvSpPr>
            <a:spLocks noGrp="1"/>
          </p:cNvSpPr>
          <p:nvPr>
            <p:ph type="body" sz="quarter" idx="10"/>
          </p:nvPr>
        </p:nvSpPr>
        <p:spPr>
          <a:xfrm>
            <a:off x="-1" y="3113372"/>
            <a:ext cx="7844589" cy="1558923"/>
          </a:xfrm>
        </p:spPr>
        <p:txBody>
          <a:bodyPr/>
          <a:lstStyle/>
          <a:p>
            <a:pPr algn="ctr"/>
            <a:r>
              <a:rPr lang="en-US" sz="2400" i="1" dirty="0"/>
              <a:t>Clinical Research Education, Support, and Training Program</a:t>
            </a:r>
          </a:p>
          <a:p>
            <a:pPr algn="ctr"/>
            <a:r>
              <a:rPr lang="en-US" sz="2400" i="1" dirty="0"/>
              <a:t> (CREST)</a:t>
            </a:r>
          </a:p>
        </p:txBody>
      </p:sp>
      <p:sp>
        <p:nvSpPr>
          <p:cNvPr id="7" name="Text Placeholder 2">
            <a:extLst>
              <a:ext uri="{FF2B5EF4-FFF2-40B4-BE49-F238E27FC236}">
                <a16:creationId xmlns:a16="http://schemas.microsoft.com/office/drawing/2014/main" id="{3EABD85E-5BE8-4A2B-8C38-9B07CB5061E8}"/>
              </a:ext>
            </a:extLst>
          </p:cNvPr>
          <p:cNvSpPr txBox="1">
            <a:spLocks/>
          </p:cNvSpPr>
          <p:nvPr/>
        </p:nvSpPr>
        <p:spPr>
          <a:xfrm>
            <a:off x="0" y="5941752"/>
            <a:ext cx="6725654" cy="916248"/>
          </a:xfrm>
          <a:prstGeom prst="rect">
            <a:avLst/>
          </a:prstGeom>
        </p:spPr>
        <p:txBody>
          <a:bodyPr vert="horz"/>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339725" indent="0" algn="l" defTabSz="914400" rtl="0" eaLnBrk="1" latinLnBrk="0" hangingPunct="1">
              <a:lnSpc>
                <a:spcPct val="90000"/>
              </a:lnSpc>
              <a:spcBef>
                <a:spcPts val="500"/>
              </a:spcBef>
              <a:buFont typeface="Arial" panose="020B0604020202020204" pitchFamily="34" charset="0"/>
              <a:buNone/>
              <a:defRPr sz="2400" i="1" kern="1200">
                <a:solidFill>
                  <a:schemeClr val="tx1"/>
                </a:solidFill>
                <a:latin typeface="+mn-lt"/>
                <a:ea typeface="+mn-ea"/>
                <a:cs typeface="+mn-cs"/>
              </a:defRPr>
            </a:lvl2pPr>
            <a:lvl3pPr marL="749300" indent="0" algn="l" defTabSz="914400" rtl="0" eaLnBrk="1" latinLnBrk="0" hangingPunct="1">
              <a:lnSpc>
                <a:spcPct val="90000"/>
              </a:lnSpc>
              <a:spcBef>
                <a:spcPts val="500"/>
              </a:spcBef>
              <a:buFont typeface="Arial" panose="020B0604020202020204" pitchFamily="34" charset="0"/>
              <a:buNone/>
              <a:defRPr sz="2000" kern="1200">
                <a:solidFill>
                  <a:srgbClr val="FFFFFF"/>
                </a:solidFill>
                <a:latin typeface="+mn-lt"/>
                <a:ea typeface="+mn-ea"/>
                <a:cs typeface="+mn-cs"/>
              </a:defRPr>
            </a:lvl3pPr>
            <a:lvl4pPr marL="1079500" indent="0" algn="l" defTabSz="914400" rtl="0" eaLnBrk="1" latinLnBrk="0" hangingPunct="1">
              <a:lnSpc>
                <a:spcPct val="90000"/>
              </a:lnSpc>
              <a:spcBef>
                <a:spcPts val="500"/>
              </a:spcBef>
              <a:buFont typeface="Arial" panose="020B0604020202020204" pitchFamily="34" charset="0"/>
              <a:buNone/>
              <a:defRPr sz="1800" kern="1200">
                <a:solidFill>
                  <a:srgbClr val="FFFFFF"/>
                </a:solidFill>
                <a:latin typeface="+mn-lt"/>
                <a:ea typeface="+mn-ea"/>
                <a:cs typeface="+mn-cs"/>
              </a:defRPr>
            </a:lvl4pPr>
            <a:lvl5pPr marL="1371600" indent="0" algn="l" defTabSz="914400" rtl="0" eaLnBrk="1" latinLnBrk="0" hangingPunct="1">
              <a:lnSpc>
                <a:spcPct val="90000"/>
              </a:lnSpc>
              <a:spcBef>
                <a:spcPts val="500"/>
              </a:spcBef>
              <a:buFont typeface="Arial" panose="020B0604020202020204" pitchFamily="34" charset="0"/>
              <a:buNone/>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spcBef>
                <a:spcPts val="600"/>
              </a:spcBef>
            </a:pPr>
            <a:r>
              <a:rPr lang="en-US" sz="1800" dirty="0"/>
              <a:t>Office of Clinical Research (OCR)</a:t>
            </a:r>
          </a:p>
          <a:p>
            <a:pPr algn="ctr">
              <a:spcBef>
                <a:spcPts val="600"/>
              </a:spcBef>
            </a:pPr>
            <a:r>
              <a:rPr lang="en-US" sz="1800" dirty="0"/>
              <a:t>Clinical Trials Operations Branch (CTOB) </a:t>
            </a:r>
          </a:p>
          <a:p>
            <a:endParaRPr lang="en-US" sz="2400" i="1" dirty="0"/>
          </a:p>
        </p:txBody>
      </p:sp>
    </p:spTree>
    <p:extLst>
      <p:ext uri="{BB962C8B-B14F-4D97-AF65-F5344CB8AC3E}">
        <p14:creationId xmlns:p14="http://schemas.microsoft.com/office/powerpoint/2010/main" val="1647077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BC0A405-9464-40AA-AB0C-E81455C1DAD4}"/>
              </a:ext>
            </a:extLst>
          </p:cNvPr>
          <p:cNvSpPr>
            <a:spLocks noGrp="1"/>
          </p:cNvSpPr>
          <p:nvPr>
            <p:ph type="title"/>
          </p:nvPr>
        </p:nvSpPr>
        <p:spPr/>
        <p:txBody>
          <a:bodyPr/>
          <a:lstStyle/>
          <a:p>
            <a:r>
              <a:rPr lang="en-US" dirty="0">
                <a:latin typeface="Calibri" pitchFamily="34" charset="0"/>
              </a:rPr>
              <a:t>CREST Visit Requirements</a:t>
            </a:r>
            <a:endParaRPr lang="en-US" dirty="0"/>
          </a:p>
        </p:txBody>
      </p:sp>
      <p:sp>
        <p:nvSpPr>
          <p:cNvPr id="2" name="Text Placeholder 1">
            <a:extLst>
              <a:ext uri="{FF2B5EF4-FFF2-40B4-BE49-F238E27FC236}">
                <a16:creationId xmlns:a16="http://schemas.microsoft.com/office/drawing/2014/main" id="{BD75CE9E-B6F3-4C55-91E7-AA1358D0C123}"/>
              </a:ext>
            </a:extLst>
          </p:cNvPr>
          <p:cNvSpPr>
            <a:spLocks noGrp="1"/>
          </p:cNvSpPr>
          <p:nvPr>
            <p:ph type="body" sz="quarter" idx="10"/>
          </p:nvPr>
        </p:nvSpPr>
        <p:spPr/>
        <p:txBody>
          <a:bodyPr/>
          <a:lstStyle/>
          <a:p>
            <a:pPr marL="0" indent="0">
              <a:spcAft>
                <a:spcPts val="600"/>
              </a:spcAft>
              <a:buNone/>
            </a:pPr>
            <a:r>
              <a:rPr lang="en-US" dirty="0"/>
              <a:t>During site visits, the monitor will need access to the following:</a:t>
            </a:r>
          </a:p>
          <a:p>
            <a:pPr lvl="1">
              <a:spcAft>
                <a:spcPts val="600"/>
              </a:spcAft>
            </a:pPr>
            <a:r>
              <a:rPr lang="en-US" sz="2800" dirty="0"/>
              <a:t>Workspace</a:t>
            </a:r>
          </a:p>
          <a:p>
            <a:pPr lvl="1">
              <a:spcAft>
                <a:spcPts val="600"/>
              </a:spcAft>
            </a:pPr>
            <a:r>
              <a:rPr lang="en-US" sz="2800" dirty="0"/>
              <a:t>Regulatory/ Investigator site file (including access to ISF documents maintained electronically, if applicable)</a:t>
            </a:r>
          </a:p>
          <a:p>
            <a:pPr lvl="1">
              <a:spcAft>
                <a:spcPts val="600"/>
              </a:spcAft>
            </a:pPr>
            <a:r>
              <a:rPr lang="en-US" sz="2800" dirty="0"/>
              <a:t>Research records (paper and electronic)</a:t>
            </a:r>
          </a:p>
          <a:p>
            <a:pPr lvl="1">
              <a:spcAft>
                <a:spcPts val="600"/>
              </a:spcAft>
            </a:pPr>
            <a:r>
              <a:rPr lang="en-US" sz="2800" dirty="0"/>
              <a:t>All signed consent forms</a:t>
            </a:r>
          </a:p>
          <a:p>
            <a:pPr marL="0" indent="0">
              <a:buNone/>
            </a:pPr>
            <a:endParaRPr lang="en-US" dirty="0"/>
          </a:p>
        </p:txBody>
      </p:sp>
      <p:sp>
        <p:nvSpPr>
          <p:cNvPr id="4" name="Slide Number Placeholder 3">
            <a:extLst>
              <a:ext uri="{FF2B5EF4-FFF2-40B4-BE49-F238E27FC236}">
                <a16:creationId xmlns:a16="http://schemas.microsoft.com/office/drawing/2014/main" id="{91AF063E-4B7A-4CF2-83D9-D59255D132A3}"/>
              </a:ext>
            </a:extLst>
          </p:cNvPr>
          <p:cNvSpPr>
            <a:spLocks noGrp="1"/>
          </p:cNvSpPr>
          <p:nvPr>
            <p:ph type="sldNum" sz="quarter" idx="4"/>
          </p:nvPr>
        </p:nvSpPr>
        <p:spPr/>
        <p:txBody>
          <a:bodyPr/>
          <a:lstStyle/>
          <a:p>
            <a:fld id="{14DA8466-51B6-440F-8995-3D5918D9CE24}" type="slidenum">
              <a:rPr lang="en-US" smtClean="0"/>
              <a:pPr/>
              <a:t>20</a:t>
            </a:fld>
            <a:endParaRPr lang="en-US" dirty="0"/>
          </a:p>
        </p:txBody>
      </p:sp>
    </p:spTree>
    <p:extLst>
      <p:ext uri="{BB962C8B-B14F-4D97-AF65-F5344CB8AC3E}">
        <p14:creationId xmlns:p14="http://schemas.microsoft.com/office/powerpoint/2010/main" val="1790472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1C6B05-FA86-44D4-8C8F-C122CF1B760D}"/>
              </a:ext>
            </a:extLst>
          </p:cNvPr>
          <p:cNvSpPr>
            <a:spLocks noGrp="1"/>
          </p:cNvSpPr>
          <p:nvPr>
            <p:ph type="title"/>
          </p:nvPr>
        </p:nvSpPr>
        <p:spPr/>
        <p:txBody>
          <a:bodyPr/>
          <a:lstStyle/>
          <a:p>
            <a:r>
              <a:rPr lang="en-US" dirty="0">
                <a:latin typeface="Calibri" pitchFamily="34" charset="0"/>
              </a:rPr>
              <a:t>CREST Clinical Monitoring </a:t>
            </a:r>
            <a:endParaRPr lang="en-US" dirty="0"/>
          </a:p>
        </p:txBody>
      </p:sp>
      <p:sp>
        <p:nvSpPr>
          <p:cNvPr id="2" name="Text Placeholder 1">
            <a:extLst>
              <a:ext uri="{FF2B5EF4-FFF2-40B4-BE49-F238E27FC236}">
                <a16:creationId xmlns:a16="http://schemas.microsoft.com/office/drawing/2014/main" id="{DFE6DE87-DF47-4FDD-9AC3-468B6BAF7B99}"/>
              </a:ext>
            </a:extLst>
          </p:cNvPr>
          <p:cNvSpPr>
            <a:spLocks noGrp="1"/>
          </p:cNvSpPr>
          <p:nvPr>
            <p:ph type="body" sz="quarter" idx="10"/>
          </p:nvPr>
        </p:nvSpPr>
        <p:spPr/>
        <p:txBody>
          <a:bodyPr/>
          <a:lstStyle/>
          <a:p>
            <a:pPr marL="0" indent="0">
              <a:spcAft>
                <a:spcPts val="600"/>
              </a:spcAft>
              <a:buNone/>
              <a:defRPr/>
            </a:pPr>
            <a:r>
              <a:rPr lang="en-US" dirty="0">
                <a:latin typeface="Calibri" pitchFamily="34" charset="0"/>
              </a:rPr>
              <a:t>The monitor will review study documents and may observe study processes to confirm adherence to: </a:t>
            </a:r>
          </a:p>
          <a:p>
            <a:pPr lvl="1">
              <a:spcBef>
                <a:spcPts val="400"/>
              </a:spcBef>
              <a:spcAft>
                <a:spcPts val="600"/>
              </a:spcAft>
              <a:defRPr/>
            </a:pPr>
            <a:r>
              <a:rPr lang="en-US" sz="2800" dirty="0">
                <a:latin typeface="Calibri" pitchFamily="34" charset="0"/>
              </a:rPr>
              <a:t>Good Clinical Practice (GCP)</a:t>
            </a:r>
          </a:p>
          <a:p>
            <a:pPr lvl="2">
              <a:spcBef>
                <a:spcPts val="400"/>
              </a:spcBef>
              <a:spcAft>
                <a:spcPts val="600"/>
              </a:spcAft>
              <a:defRPr/>
            </a:pPr>
            <a:r>
              <a:rPr lang="en-US" sz="2800" dirty="0">
                <a:latin typeface="Calibri" pitchFamily="34" charset="0"/>
              </a:rPr>
              <a:t>Data integrity</a:t>
            </a:r>
          </a:p>
          <a:p>
            <a:pPr lvl="2">
              <a:spcBef>
                <a:spcPts val="400"/>
              </a:spcBef>
              <a:spcAft>
                <a:spcPts val="600"/>
              </a:spcAft>
              <a:defRPr/>
            </a:pPr>
            <a:r>
              <a:rPr lang="en-US" sz="2800" dirty="0">
                <a:latin typeface="Calibri" pitchFamily="34" charset="0"/>
              </a:rPr>
              <a:t>Informed consent process and documentation</a:t>
            </a:r>
          </a:p>
          <a:p>
            <a:pPr lvl="1">
              <a:spcBef>
                <a:spcPts val="400"/>
              </a:spcBef>
              <a:spcAft>
                <a:spcPts val="600"/>
              </a:spcAft>
              <a:defRPr/>
            </a:pPr>
            <a:r>
              <a:rPr lang="en-US" sz="2800" dirty="0">
                <a:latin typeface="Calibri" pitchFamily="34" charset="0"/>
              </a:rPr>
              <a:t>Study protocol </a:t>
            </a:r>
          </a:p>
          <a:p>
            <a:pPr lvl="1">
              <a:spcBef>
                <a:spcPts val="400"/>
              </a:spcBef>
              <a:spcAft>
                <a:spcPts val="600"/>
              </a:spcAft>
              <a:defRPr/>
            </a:pPr>
            <a:r>
              <a:rPr lang="en-US" sz="2800" dirty="0">
                <a:latin typeface="Calibri" pitchFamily="34" charset="0"/>
              </a:rPr>
              <a:t>All other applicable regulations</a:t>
            </a:r>
          </a:p>
          <a:p>
            <a:endParaRPr lang="en-US" dirty="0"/>
          </a:p>
        </p:txBody>
      </p:sp>
      <p:sp>
        <p:nvSpPr>
          <p:cNvPr id="4" name="Slide Number Placeholder 3">
            <a:extLst>
              <a:ext uri="{FF2B5EF4-FFF2-40B4-BE49-F238E27FC236}">
                <a16:creationId xmlns:a16="http://schemas.microsoft.com/office/drawing/2014/main" id="{8D3CF8CE-2743-45C9-A07E-02A2CDC243BB}"/>
              </a:ext>
            </a:extLst>
          </p:cNvPr>
          <p:cNvSpPr>
            <a:spLocks noGrp="1"/>
          </p:cNvSpPr>
          <p:nvPr>
            <p:ph type="sldNum" sz="quarter" idx="4"/>
          </p:nvPr>
        </p:nvSpPr>
        <p:spPr/>
        <p:txBody>
          <a:bodyPr/>
          <a:lstStyle/>
          <a:p>
            <a:fld id="{14DA8466-51B6-440F-8995-3D5918D9CE24}" type="slidenum">
              <a:rPr lang="en-US" smtClean="0"/>
              <a:pPr/>
              <a:t>21</a:t>
            </a:fld>
            <a:endParaRPr lang="en-US" dirty="0"/>
          </a:p>
        </p:txBody>
      </p:sp>
    </p:spTree>
    <p:extLst>
      <p:ext uri="{BB962C8B-B14F-4D97-AF65-F5344CB8AC3E}">
        <p14:creationId xmlns:p14="http://schemas.microsoft.com/office/powerpoint/2010/main" val="10921380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89C5BD7-3E82-4454-984A-C39D80807FC7}"/>
              </a:ext>
            </a:extLst>
          </p:cNvPr>
          <p:cNvSpPr>
            <a:spLocks noGrp="1"/>
          </p:cNvSpPr>
          <p:nvPr>
            <p:ph type="title"/>
          </p:nvPr>
        </p:nvSpPr>
        <p:spPr/>
        <p:txBody>
          <a:bodyPr/>
          <a:lstStyle/>
          <a:p>
            <a:r>
              <a:rPr lang="en-US" dirty="0">
                <a:latin typeface="Calibri" pitchFamily="34" charset="0"/>
              </a:rPr>
              <a:t>Investigator Site/ Regulatory File Review</a:t>
            </a:r>
            <a:endParaRPr lang="en-US" dirty="0"/>
          </a:p>
        </p:txBody>
      </p:sp>
      <p:sp>
        <p:nvSpPr>
          <p:cNvPr id="2" name="Text Placeholder 1">
            <a:extLst>
              <a:ext uri="{FF2B5EF4-FFF2-40B4-BE49-F238E27FC236}">
                <a16:creationId xmlns:a16="http://schemas.microsoft.com/office/drawing/2014/main" id="{51D5B9C8-1F88-41DE-90B4-E86DDFE95705}"/>
              </a:ext>
            </a:extLst>
          </p:cNvPr>
          <p:cNvSpPr>
            <a:spLocks noGrp="1"/>
          </p:cNvSpPr>
          <p:nvPr>
            <p:ph type="body" sz="quarter" idx="10"/>
          </p:nvPr>
        </p:nvSpPr>
        <p:spPr/>
        <p:txBody>
          <a:bodyPr/>
          <a:lstStyle/>
          <a:p>
            <a:pPr marL="0" indent="0">
              <a:spcBef>
                <a:spcPts val="300"/>
              </a:spcBef>
              <a:spcAft>
                <a:spcPts val="300"/>
              </a:spcAft>
              <a:buClr>
                <a:schemeClr val="accent2">
                  <a:lumMod val="75000"/>
                </a:schemeClr>
              </a:buClr>
              <a:buNone/>
            </a:pPr>
            <a:r>
              <a:rPr lang="en-US" dirty="0">
                <a:latin typeface="Calibri" pitchFamily="34" charset="0"/>
              </a:rPr>
              <a:t>The monitor will review and verify: </a:t>
            </a:r>
          </a:p>
          <a:p>
            <a:pPr>
              <a:spcBef>
                <a:spcPts val="300"/>
              </a:spcBef>
              <a:spcAft>
                <a:spcPts val="300"/>
              </a:spcAft>
            </a:pPr>
            <a:r>
              <a:rPr lang="en-US" dirty="0">
                <a:latin typeface="Calibri" pitchFamily="34" charset="0"/>
              </a:rPr>
              <a:t>All required essential documents </a:t>
            </a:r>
            <a:r>
              <a:rPr lang="en-US" sz="2800" dirty="0">
                <a:latin typeface="Calibri" pitchFamily="34" charset="0"/>
                <a:hlinkClick r:id="rId2"/>
              </a:rPr>
              <a:t>Regulatory Document </a:t>
            </a:r>
            <a:r>
              <a:rPr lang="en-US" dirty="0">
                <a:latin typeface="Calibri" pitchFamily="34" charset="0"/>
                <a:hlinkClick r:id="rId2"/>
              </a:rPr>
              <a:t>C</a:t>
            </a:r>
            <a:r>
              <a:rPr lang="en-US" sz="2800" dirty="0">
                <a:latin typeface="Calibri" pitchFamily="34" charset="0"/>
                <a:hlinkClick r:id="rId2"/>
              </a:rPr>
              <a:t>hecklists</a:t>
            </a:r>
            <a:endParaRPr lang="en-US" sz="2800" dirty="0">
              <a:latin typeface="Calibri" pitchFamily="34" charset="0"/>
            </a:endParaRPr>
          </a:p>
          <a:p>
            <a:pPr>
              <a:spcBef>
                <a:spcPts val="300"/>
              </a:spcBef>
              <a:spcAft>
                <a:spcPts val="300"/>
              </a:spcAft>
            </a:pPr>
            <a:r>
              <a:rPr lang="en-US" dirty="0">
                <a:latin typeface="Calibri" pitchFamily="34" charset="0"/>
              </a:rPr>
              <a:t>All documents are current and expired documents are replaced, with maintenance of previous versions</a:t>
            </a:r>
          </a:p>
          <a:p>
            <a:pPr>
              <a:spcBef>
                <a:spcPts val="300"/>
              </a:spcBef>
              <a:spcAft>
                <a:spcPts val="300"/>
              </a:spcAft>
            </a:pPr>
            <a:r>
              <a:rPr lang="en-US" dirty="0">
                <a:latin typeface="Calibri" pitchFamily="34" charset="0"/>
                <a:hlinkClick r:id="rId3"/>
              </a:rPr>
              <a:t>Delegation of Authority/ Responsibilities Log </a:t>
            </a:r>
            <a:r>
              <a:rPr lang="en-US" dirty="0">
                <a:latin typeface="Calibri" pitchFamily="34" charset="0"/>
              </a:rPr>
              <a:t>to ensure it is current and includes all site staff with signatures and appropriate study responsibilities</a:t>
            </a:r>
          </a:p>
          <a:p>
            <a:pPr>
              <a:spcBef>
                <a:spcPts val="300"/>
              </a:spcBef>
              <a:spcAft>
                <a:spcPts val="300"/>
              </a:spcAft>
            </a:pPr>
            <a:r>
              <a:rPr lang="en-US" dirty="0">
                <a:latin typeface="Calibri" pitchFamily="34" charset="0"/>
                <a:hlinkClick r:id="rId4"/>
              </a:rPr>
              <a:t>Study Training Logs </a:t>
            </a:r>
            <a:endParaRPr lang="en-US" dirty="0">
              <a:latin typeface="Calibri" pitchFamily="34" charset="0"/>
            </a:endParaRPr>
          </a:p>
          <a:p>
            <a:pPr>
              <a:spcBef>
                <a:spcPts val="600"/>
              </a:spcBef>
              <a:spcAft>
                <a:spcPts val="600"/>
              </a:spcAft>
            </a:pPr>
            <a:r>
              <a:rPr lang="en-US" dirty="0">
                <a:latin typeface="Calibri" pitchFamily="34" charset="0"/>
              </a:rPr>
              <a:t>Sign Monitoring Visit Log for each day of the visit</a:t>
            </a:r>
          </a:p>
          <a:p>
            <a:endParaRPr lang="en-US" dirty="0"/>
          </a:p>
        </p:txBody>
      </p:sp>
      <p:sp>
        <p:nvSpPr>
          <p:cNvPr id="4" name="Slide Number Placeholder 3">
            <a:extLst>
              <a:ext uri="{FF2B5EF4-FFF2-40B4-BE49-F238E27FC236}">
                <a16:creationId xmlns:a16="http://schemas.microsoft.com/office/drawing/2014/main" id="{91719995-0753-415E-A7FC-F0730675306D}"/>
              </a:ext>
            </a:extLst>
          </p:cNvPr>
          <p:cNvSpPr>
            <a:spLocks noGrp="1"/>
          </p:cNvSpPr>
          <p:nvPr>
            <p:ph type="sldNum" sz="quarter" idx="4"/>
          </p:nvPr>
        </p:nvSpPr>
        <p:spPr/>
        <p:txBody>
          <a:bodyPr/>
          <a:lstStyle/>
          <a:p>
            <a:fld id="{14DA8466-51B6-440F-8995-3D5918D9CE24}" type="slidenum">
              <a:rPr lang="en-US" smtClean="0"/>
              <a:pPr/>
              <a:t>22</a:t>
            </a:fld>
            <a:endParaRPr lang="en-US" dirty="0"/>
          </a:p>
        </p:txBody>
      </p:sp>
    </p:spTree>
    <p:extLst>
      <p:ext uri="{BB962C8B-B14F-4D97-AF65-F5344CB8AC3E}">
        <p14:creationId xmlns:p14="http://schemas.microsoft.com/office/powerpoint/2010/main" val="28226096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5636766-F141-45BF-8433-78606D966C23}"/>
              </a:ext>
            </a:extLst>
          </p:cNvPr>
          <p:cNvSpPr>
            <a:spLocks noGrp="1"/>
          </p:cNvSpPr>
          <p:nvPr>
            <p:ph type="title"/>
          </p:nvPr>
        </p:nvSpPr>
        <p:spPr/>
        <p:txBody>
          <a:bodyPr/>
          <a:lstStyle/>
          <a:p>
            <a:r>
              <a:rPr lang="en-US" dirty="0">
                <a:latin typeface="Calibri" pitchFamily="34" charset="0"/>
              </a:rPr>
              <a:t>Consent Form(s) Review</a:t>
            </a:r>
            <a:endParaRPr lang="en-US" dirty="0"/>
          </a:p>
        </p:txBody>
      </p:sp>
      <p:sp>
        <p:nvSpPr>
          <p:cNvPr id="2" name="Text Placeholder 1">
            <a:extLst>
              <a:ext uri="{FF2B5EF4-FFF2-40B4-BE49-F238E27FC236}">
                <a16:creationId xmlns:a16="http://schemas.microsoft.com/office/drawing/2014/main" id="{9E7A6B6E-563E-4A87-AC46-A82315514F35}"/>
              </a:ext>
            </a:extLst>
          </p:cNvPr>
          <p:cNvSpPr>
            <a:spLocks noGrp="1"/>
          </p:cNvSpPr>
          <p:nvPr>
            <p:ph type="body" sz="quarter" idx="10"/>
          </p:nvPr>
        </p:nvSpPr>
        <p:spPr>
          <a:xfrm>
            <a:off x="446088" y="1334078"/>
            <a:ext cx="8275320" cy="5288210"/>
          </a:xfrm>
        </p:spPr>
        <p:txBody>
          <a:bodyPr/>
          <a:lstStyle/>
          <a:p>
            <a:pPr>
              <a:spcAft>
                <a:spcPts val="600"/>
              </a:spcAft>
            </a:pPr>
            <a:r>
              <a:rPr lang="en-US" sz="2400" dirty="0">
                <a:latin typeface="Calibri" pitchFamily="34" charset="0"/>
              </a:rPr>
              <a:t>Obtained prior to initiation of study procedures</a:t>
            </a:r>
          </a:p>
          <a:p>
            <a:pPr>
              <a:spcAft>
                <a:spcPts val="600"/>
              </a:spcAft>
            </a:pPr>
            <a:r>
              <a:rPr lang="en-US" sz="2400" dirty="0">
                <a:latin typeface="Calibri" pitchFamily="34" charset="0"/>
              </a:rPr>
              <a:t>Process documented in source</a:t>
            </a:r>
          </a:p>
          <a:p>
            <a:pPr lvl="1">
              <a:spcBef>
                <a:spcPts val="400"/>
              </a:spcBef>
              <a:spcAft>
                <a:spcPts val="600"/>
              </a:spcAft>
            </a:pPr>
            <a:r>
              <a:rPr lang="en-US" dirty="0">
                <a:latin typeface="Calibri" pitchFamily="34" charset="0"/>
              </a:rPr>
              <a:t>Date and time</a:t>
            </a:r>
          </a:p>
          <a:p>
            <a:pPr lvl="1">
              <a:spcBef>
                <a:spcPts val="400"/>
              </a:spcBef>
              <a:spcAft>
                <a:spcPts val="600"/>
              </a:spcAft>
            </a:pPr>
            <a:r>
              <a:rPr lang="en-US" dirty="0">
                <a:latin typeface="Calibri" pitchFamily="34" charset="0"/>
              </a:rPr>
              <a:t>Version reviewed</a:t>
            </a:r>
          </a:p>
          <a:p>
            <a:pPr lvl="1">
              <a:spcBef>
                <a:spcPts val="400"/>
              </a:spcBef>
              <a:spcAft>
                <a:spcPts val="600"/>
              </a:spcAft>
            </a:pPr>
            <a:r>
              <a:rPr lang="en-US" dirty="0">
                <a:latin typeface="Calibri" pitchFamily="34" charset="0"/>
              </a:rPr>
              <a:t>Study personnel conducting the discussion(s)</a:t>
            </a:r>
          </a:p>
          <a:p>
            <a:pPr lvl="1">
              <a:spcBef>
                <a:spcPts val="400"/>
              </a:spcBef>
              <a:spcAft>
                <a:spcPts val="600"/>
              </a:spcAft>
            </a:pPr>
            <a:r>
              <a:rPr lang="en-US" dirty="0">
                <a:latin typeface="Calibri" pitchFamily="34" charset="0"/>
              </a:rPr>
              <a:t>Topics discussed with participant</a:t>
            </a:r>
          </a:p>
          <a:p>
            <a:pPr lvl="1">
              <a:spcBef>
                <a:spcPts val="400"/>
              </a:spcBef>
              <a:spcAft>
                <a:spcPts val="600"/>
              </a:spcAft>
            </a:pPr>
            <a:r>
              <a:rPr lang="en-US" dirty="0">
                <a:latin typeface="Calibri" pitchFamily="34" charset="0"/>
              </a:rPr>
              <a:t>Adequate time for review of consent and questions</a:t>
            </a:r>
          </a:p>
          <a:p>
            <a:pPr lvl="1">
              <a:spcBef>
                <a:spcPts val="400"/>
              </a:spcBef>
              <a:spcAft>
                <a:spcPts val="600"/>
              </a:spcAft>
            </a:pPr>
            <a:r>
              <a:rPr lang="en-US" dirty="0">
                <a:latin typeface="Calibri" pitchFamily="34" charset="0"/>
              </a:rPr>
              <a:t>Participant received copy of consent document</a:t>
            </a:r>
          </a:p>
          <a:p>
            <a:pPr lvl="1">
              <a:spcBef>
                <a:spcPts val="400"/>
              </a:spcBef>
              <a:spcAft>
                <a:spcPts val="600"/>
              </a:spcAft>
            </a:pPr>
            <a:r>
              <a:rPr lang="en-US" dirty="0">
                <a:latin typeface="Calibri" pitchFamily="34" charset="0"/>
                <a:hlinkClick r:id="rId2"/>
              </a:rPr>
              <a:t>Documentation of Informed Consent</a:t>
            </a:r>
            <a:endParaRPr lang="en-US" dirty="0">
              <a:latin typeface="Calibri" pitchFamily="34" charset="0"/>
            </a:endParaRPr>
          </a:p>
          <a:p>
            <a:pPr>
              <a:spcAft>
                <a:spcPts val="600"/>
              </a:spcAft>
            </a:pPr>
            <a:r>
              <a:rPr lang="en-US" sz="2400" dirty="0">
                <a:latin typeface="Calibri" pitchFamily="34" charset="0"/>
              </a:rPr>
              <a:t>Valid signatures and dates</a:t>
            </a:r>
          </a:p>
          <a:p>
            <a:pPr>
              <a:spcAft>
                <a:spcPts val="600"/>
              </a:spcAft>
            </a:pPr>
            <a:r>
              <a:rPr lang="en-US" sz="2400" dirty="0">
                <a:latin typeface="Calibri" pitchFamily="34" charset="0"/>
              </a:rPr>
              <a:t>Correct version signed, including updates</a:t>
            </a:r>
          </a:p>
          <a:p>
            <a:pPr marL="0" indent="0">
              <a:buNone/>
            </a:pPr>
            <a:endParaRPr lang="en-US" dirty="0"/>
          </a:p>
        </p:txBody>
      </p:sp>
      <p:sp>
        <p:nvSpPr>
          <p:cNvPr id="4" name="Slide Number Placeholder 3">
            <a:extLst>
              <a:ext uri="{FF2B5EF4-FFF2-40B4-BE49-F238E27FC236}">
                <a16:creationId xmlns:a16="http://schemas.microsoft.com/office/drawing/2014/main" id="{2A8339EE-CB10-44E7-85EF-28F83106A7D8}"/>
              </a:ext>
            </a:extLst>
          </p:cNvPr>
          <p:cNvSpPr>
            <a:spLocks noGrp="1"/>
          </p:cNvSpPr>
          <p:nvPr>
            <p:ph type="sldNum" sz="quarter" idx="4"/>
          </p:nvPr>
        </p:nvSpPr>
        <p:spPr/>
        <p:txBody>
          <a:bodyPr/>
          <a:lstStyle/>
          <a:p>
            <a:fld id="{14DA8466-51B6-440F-8995-3D5918D9CE24}" type="slidenum">
              <a:rPr lang="en-US" smtClean="0"/>
              <a:pPr/>
              <a:t>23</a:t>
            </a:fld>
            <a:endParaRPr lang="en-US" dirty="0"/>
          </a:p>
        </p:txBody>
      </p:sp>
    </p:spTree>
    <p:extLst>
      <p:ext uri="{BB962C8B-B14F-4D97-AF65-F5344CB8AC3E}">
        <p14:creationId xmlns:p14="http://schemas.microsoft.com/office/powerpoint/2010/main" val="1770781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A1AF4F7-389D-462A-AB8F-5E6692916955}"/>
              </a:ext>
            </a:extLst>
          </p:cNvPr>
          <p:cNvSpPr>
            <a:spLocks noGrp="1"/>
          </p:cNvSpPr>
          <p:nvPr>
            <p:ph type="title"/>
          </p:nvPr>
        </p:nvSpPr>
        <p:spPr/>
        <p:txBody>
          <a:bodyPr/>
          <a:lstStyle/>
          <a:p>
            <a:r>
              <a:rPr lang="en-US" dirty="0">
                <a:latin typeface="Calibri" pitchFamily="34" charset="0"/>
              </a:rPr>
              <a:t>Source Documentation and </a:t>
            </a:r>
            <a:br>
              <a:rPr lang="en-US" dirty="0">
                <a:latin typeface="Calibri" pitchFamily="34" charset="0"/>
              </a:rPr>
            </a:br>
            <a:r>
              <a:rPr lang="en-US" dirty="0">
                <a:latin typeface="Calibri" pitchFamily="34" charset="0"/>
              </a:rPr>
              <a:t>Data Collection Form to Database Review</a:t>
            </a:r>
            <a:endParaRPr lang="en-US" dirty="0"/>
          </a:p>
        </p:txBody>
      </p:sp>
      <p:sp>
        <p:nvSpPr>
          <p:cNvPr id="2" name="Text Placeholder 1">
            <a:extLst>
              <a:ext uri="{FF2B5EF4-FFF2-40B4-BE49-F238E27FC236}">
                <a16:creationId xmlns:a16="http://schemas.microsoft.com/office/drawing/2014/main" id="{A76EE08C-9014-4592-867F-434DE0619E9D}"/>
              </a:ext>
            </a:extLst>
          </p:cNvPr>
          <p:cNvSpPr>
            <a:spLocks noGrp="1"/>
          </p:cNvSpPr>
          <p:nvPr>
            <p:ph type="body" sz="quarter" idx="10"/>
          </p:nvPr>
        </p:nvSpPr>
        <p:spPr>
          <a:xfrm>
            <a:off x="434340" y="1285152"/>
            <a:ext cx="8275320" cy="5211901"/>
          </a:xfrm>
        </p:spPr>
        <p:txBody>
          <a:bodyPr/>
          <a:lstStyle/>
          <a:p>
            <a:pPr marL="0" indent="0">
              <a:spcAft>
                <a:spcPts val="600"/>
              </a:spcAft>
              <a:buNone/>
            </a:pPr>
            <a:r>
              <a:rPr lang="en-US" dirty="0">
                <a:latin typeface="Calibri" pitchFamily="34" charset="0"/>
              </a:rPr>
              <a:t>The monitor will review and verify: </a:t>
            </a:r>
          </a:p>
          <a:p>
            <a:pPr>
              <a:spcBef>
                <a:spcPts val="300"/>
              </a:spcBef>
              <a:spcAft>
                <a:spcPts val="300"/>
              </a:spcAft>
            </a:pPr>
            <a:r>
              <a:rPr lang="en-US" dirty="0">
                <a:latin typeface="Calibri" pitchFamily="34" charset="0"/>
              </a:rPr>
              <a:t>Accurate, complete, and current source documentation is being maintained</a:t>
            </a:r>
          </a:p>
          <a:p>
            <a:pPr>
              <a:spcBef>
                <a:spcPts val="300"/>
              </a:spcBef>
              <a:spcAft>
                <a:spcPts val="300"/>
              </a:spcAft>
            </a:pPr>
            <a:r>
              <a:rPr lang="en-US" dirty="0">
                <a:latin typeface="Calibri" pitchFamily="34" charset="0"/>
              </a:rPr>
              <a:t>Participant eligibility </a:t>
            </a:r>
          </a:p>
          <a:p>
            <a:pPr marL="457200" lvl="1" indent="0">
              <a:spcBef>
                <a:spcPts val="300"/>
              </a:spcBef>
              <a:spcAft>
                <a:spcPts val="300"/>
              </a:spcAft>
              <a:buNone/>
            </a:pPr>
            <a:r>
              <a:rPr lang="en-US" sz="2000" dirty="0">
                <a:latin typeface="Calibri" pitchFamily="34" charset="0"/>
                <a:hlinkClick r:id="rId2"/>
              </a:rPr>
              <a:t>Participant Pre-Screening Log</a:t>
            </a:r>
            <a:endParaRPr lang="en-US" sz="2000" dirty="0">
              <a:latin typeface="Calibri" pitchFamily="34" charset="0"/>
            </a:endParaRPr>
          </a:p>
          <a:p>
            <a:pPr marL="457200" lvl="1" indent="0">
              <a:spcBef>
                <a:spcPts val="300"/>
              </a:spcBef>
              <a:spcAft>
                <a:spcPts val="300"/>
              </a:spcAft>
              <a:buNone/>
            </a:pPr>
            <a:r>
              <a:rPr lang="en-US" sz="2000" dirty="0">
                <a:latin typeface="Calibri" pitchFamily="34" charset="0"/>
                <a:hlinkClick r:id="rId3"/>
              </a:rPr>
              <a:t>Participant Enrollment Log</a:t>
            </a:r>
            <a:endParaRPr lang="en-US" sz="2000" dirty="0">
              <a:latin typeface="Calibri" pitchFamily="34" charset="0"/>
            </a:endParaRPr>
          </a:p>
          <a:p>
            <a:pPr marL="457200" lvl="1" indent="0">
              <a:spcBef>
                <a:spcPts val="300"/>
              </a:spcBef>
              <a:spcAft>
                <a:spcPts val="300"/>
              </a:spcAft>
              <a:buNone/>
            </a:pPr>
            <a:r>
              <a:rPr lang="en-US" sz="2000" dirty="0">
                <a:latin typeface="Calibri" pitchFamily="34" charset="0"/>
                <a:hlinkClick r:id="rId4"/>
              </a:rPr>
              <a:t>Inclusion/ Exclusion Checklist</a:t>
            </a:r>
            <a:endParaRPr lang="en-US" sz="2000" dirty="0">
              <a:latin typeface="Calibri" pitchFamily="34" charset="0"/>
            </a:endParaRPr>
          </a:p>
          <a:p>
            <a:pPr>
              <a:spcBef>
                <a:spcPts val="300"/>
              </a:spcBef>
              <a:spcAft>
                <a:spcPts val="300"/>
              </a:spcAft>
            </a:pPr>
            <a:r>
              <a:rPr lang="en-US" dirty="0">
                <a:latin typeface="Calibri" pitchFamily="34" charset="0"/>
              </a:rPr>
              <a:t>Completion of protocol-specified procedures</a:t>
            </a:r>
          </a:p>
          <a:p>
            <a:pPr>
              <a:spcBef>
                <a:spcPts val="300"/>
              </a:spcBef>
              <a:spcAft>
                <a:spcPts val="300"/>
              </a:spcAft>
            </a:pPr>
            <a:r>
              <a:rPr lang="en-US" dirty="0">
                <a:latin typeface="Calibri" pitchFamily="34" charset="0"/>
              </a:rPr>
              <a:t>Proper documentation and reporting of UPs/SAEs in the source and data collection forms/database</a:t>
            </a:r>
          </a:p>
          <a:p>
            <a:pPr>
              <a:spcBef>
                <a:spcPts val="300"/>
              </a:spcBef>
              <a:spcAft>
                <a:spcPts val="300"/>
              </a:spcAft>
            </a:pPr>
            <a:r>
              <a:rPr lang="en-US" dirty="0">
                <a:latin typeface="Calibri" pitchFamily="34" charset="0"/>
              </a:rPr>
              <a:t>Accuracy of data recorded on data collection forms </a:t>
            </a:r>
          </a:p>
          <a:p>
            <a:pPr>
              <a:spcBef>
                <a:spcPts val="300"/>
              </a:spcBef>
              <a:spcAft>
                <a:spcPts val="300"/>
              </a:spcAft>
            </a:pPr>
            <a:r>
              <a:rPr lang="en-US" dirty="0">
                <a:latin typeface="Calibri" pitchFamily="34" charset="0"/>
              </a:rPr>
              <a:t>Items entered directly in the database</a:t>
            </a:r>
          </a:p>
          <a:p>
            <a:endParaRPr lang="en-US" dirty="0"/>
          </a:p>
        </p:txBody>
      </p:sp>
      <p:sp>
        <p:nvSpPr>
          <p:cNvPr id="4" name="Slide Number Placeholder 3">
            <a:extLst>
              <a:ext uri="{FF2B5EF4-FFF2-40B4-BE49-F238E27FC236}">
                <a16:creationId xmlns:a16="http://schemas.microsoft.com/office/drawing/2014/main" id="{20E308C6-83D1-416F-A1A5-AF5C5706458E}"/>
              </a:ext>
            </a:extLst>
          </p:cNvPr>
          <p:cNvSpPr>
            <a:spLocks noGrp="1"/>
          </p:cNvSpPr>
          <p:nvPr>
            <p:ph type="sldNum" sz="quarter" idx="4"/>
          </p:nvPr>
        </p:nvSpPr>
        <p:spPr/>
        <p:txBody>
          <a:bodyPr/>
          <a:lstStyle/>
          <a:p>
            <a:fld id="{14DA8466-51B6-440F-8995-3D5918D9CE24}" type="slidenum">
              <a:rPr lang="en-US" smtClean="0"/>
              <a:pPr/>
              <a:t>24</a:t>
            </a:fld>
            <a:endParaRPr lang="en-US" dirty="0"/>
          </a:p>
        </p:txBody>
      </p:sp>
    </p:spTree>
    <p:extLst>
      <p:ext uri="{BB962C8B-B14F-4D97-AF65-F5344CB8AC3E}">
        <p14:creationId xmlns:p14="http://schemas.microsoft.com/office/powerpoint/2010/main" val="12016510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3B03C7-0BBB-443E-B8AD-5282D918738A}"/>
              </a:ext>
            </a:extLst>
          </p:cNvPr>
          <p:cNvSpPr>
            <a:spLocks noGrp="1"/>
          </p:cNvSpPr>
          <p:nvPr>
            <p:ph type="title"/>
          </p:nvPr>
        </p:nvSpPr>
        <p:spPr/>
        <p:txBody>
          <a:bodyPr/>
          <a:lstStyle/>
          <a:p>
            <a:r>
              <a:rPr lang="en-US" dirty="0">
                <a:latin typeface="Calibri" pitchFamily="34" charset="0"/>
              </a:rPr>
              <a:t>Unanticipated Problem(s)/Serious Adverse Event(s) Review</a:t>
            </a:r>
            <a:endParaRPr lang="en-US" dirty="0"/>
          </a:p>
        </p:txBody>
      </p:sp>
      <p:sp>
        <p:nvSpPr>
          <p:cNvPr id="2" name="Text Placeholder 1">
            <a:extLst>
              <a:ext uri="{FF2B5EF4-FFF2-40B4-BE49-F238E27FC236}">
                <a16:creationId xmlns:a16="http://schemas.microsoft.com/office/drawing/2014/main" id="{4685F7FB-8D7B-4105-9AE8-8078D7994323}"/>
              </a:ext>
            </a:extLst>
          </p:cNvPr>
          <p:cNvSpPr>
            <a:spLocks noGrp="1"/>
          </p:cNvSpPr>
          <p:nvPr>
            <p:ph type="body" sz="quarter" idx="10"/>
          </p:nvPr>
        </p:nvSpPr>
        <p:spPr>
          <a:xfrm>
            <a:off x="446088" y="1334078"/>
            <a:ext cx="8275320" cy="5288210"/>
          </a:xfrm>
        </p:spPr>
        <p:txBody>
          <a:bodyPr/>
          <a:lstStyle/>
          <a:p>
            <a:pPr>
              <a:spcAft>
                <a:spcPts val="600"/>
              </a:spcAft>
              <a:buNone/>
            </a:pPr>
            <a:r>
              <a:rPr lang="en-US" dirty="0">
                <a:latin typeface="Calibri" pitchFamily="34" charset="0"/>
              </a:rPr>
              <a:t>The monitor will: </a:t>
            </a:r>
          </a:p>
          <a:p>
            <a:pPr>
              <a:spcAft>
                <a:spcPts val="600"/>
              </a:spcAft>
            </a:pPr>
            <a:r>
              <a:rPr lang="en-US" dirty="0">
                <a:latin typeface="Calibri" pitchFamily="34" charset="0"/>
              </a:rPr>
              <a:t>Follow-up on previously reported UPs/SAEs</a:t>
            </a:r>
          </a:p>
          <a:p>
            <a:pPr>
              <a:spcAft>
                <a:spcPts val="600"/>
              </a:spcAft>
            </a:pPr>
            <a:r>
              <a:rPr lang="en-US" dirty="0">
                <a:latin typeface="Calibri" pitchFamily="34" charset="0"/>
              </a:rPr>
              <a:t>Verify all newly reported events against source documentation</a:t>
            </a:r>
          </a:p>
          <a:p>
            <a:pPr>
              <a:spcAft>
                <a:spcPts val="600"/>
              </a:spcAft>
            </a:pPr>
            <a:r>
              <a:rPr lang="en-US" dirty="0">
                <a:latin typeface="Calibri" pitchFamily="34" charset="0"/>
              </a:rPr>
              <a:t>Identify unreported events recorded in source documentation</a:t>
            </a:r>
          </a:p>
          <a:p>
            <a:pPr>
              <a:spcAft>
                <a:spcPts val="600"/>
              </a:spcAft>
            </a:pPr>
            <a:r>
              <a:rPr lang="en-US" dirty="0">
                <a:latin typeface="Calibri" pitchFamily="34" charset="0"/>
              </a:rPr>
              <a:t>Confirm events reported to IRB and as outlined in the protocol </a:t>
            </a:r>
          </a:p>
          <a:p>
            <a:pPr marL="457200" lvl="1" indent="0">
              <a:spcAft>
                <a:spcPts val="600"/>
              </a:spcAft>
              <a:buNone/>
            </a:pPr>
            <a:r>
              <a:rPr lang="en-US" dirty="0">
                <a:hlinkClick r:id="rId2"/>
              </a:rPr>
              <a:t>Study-Wide AE Log Template</a:t>
            </a:r>
            <a:endParaRPr lang="en-US" dirty="0"/>
          </a:p>
          <a:p>
            <a:pPr marL="457200" lvl="1" indent="0">
              <a:spcAft>
                <a:spcPts val="600"/>
              </a:spcAft>
              <a:buNone/>
            </a:pPr>
            <a:r>
              <a:rPr lang="en-US" dirty="0">
                <a:hlinkClick r:id="rId3"/>
              </a:rPr>
              <a:t>Subject-Specific AE Log Template</a:t>
            </a:r>
            <a:endParaRPr lang="en-US" dirty="0"/>
          </a:p>
        </p:txBody>
      </p:sp>
      <p:sp>
        <p:nvSpPr>
          <p:cNvPr id="4" name="Slide Number Placeholder 3">
            <a:extLst>
              <a:ext uri="{FF2B5EF4-FFF2-40B4-BE49-F238E27FC236}">
                <a16:creationId xmlns:a16="http://schemas.microsoft.com/office/drawing/2014/main" id="{A9C10297-8F4D-4E09-A826-46B21B47ACB3}"/>
              </a:ext>
            </a:extLst>
          </p:cNvPr>
          <p:cNvSpPr>
            <a:spLocks noGrp="1"/>
          </p:cNvSpPr>
          <p:nvPr>
            <p:ph type="sldNum" sz="quarter" idx="4"/>
          </p:nvPr>
        </p:nvSpPr>
        <p:spPr/>
        <p:txBody>
          <a:bodyPr/>
          <a:lstStyle/>
          <a:p>
            <a:fld id="{14DA8466-51B6-440F-8995-3D5918D9CE24}" type="slidenum">
              <a:rPr lang="en-US" smtClean="0"/>
              <a:pPr/>
              <a:t>25</a:t>
            </a:fld>
            <a:endParaRPr lang="en-US" dirty="0"/>
          </a:p>
        </p:txBody>
      </p:sp>
    </p:spTree>
    <p:extLst>
      <p:ext uri="{BB962C8B-B14F-4D97-AF65-F5344CB8AC3E}">
        <p14:creationId xmlns:p14="http://schemas.microsoft.com/office/powerpoint/2010/main" val="22857715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B6A66E9-A245-409A-8596-FB2AA814081A}"/>
              </a:ext>
            </a:extLst>
          </p:cNvPr>
          <p:cNvSpPr>
            <a:spLocks noGrp="1"/>
          </p:cNvSpPr>
          <p:nvPr>
            <p:ph type="title"/>
          </p:nvPr>
        </p:nvSpPr>
        <p:spPr/>
        <p:txBody>
          <a:bodyPr/>
          <a:lstStyle/>
          <a:p>
            <a:r>
              <a:rPr lang="en-US" dirty="0">
                <a:latin typeface="Calibri" pitchFamily="34" charset="0"/>
              </a:rPr>
              <a:t>Protocol Deviation(s) Review</a:t>
            </a:r>
            <a:endParaRPr lang="en-US" dirty="0"/>
          </a:p>
        </p:txBody>
      </p:sp>
      <p:sp>
        <p:nvSpPr>
          <p:cNvPr id="2" name="Text Placeholder 1">
            <a:extLst>
              <a:ext uri="{FF2B5EF4-FFF2-40B4-BE49-F238E27FC236}">
                <a16:creationId xmlns:a16="http://schemas.microsoft.com/office/drawing/2014/main" id="{181AF361-A2C8-438E-9D2F-7389D4CFB400}"/>
              </a:ext>
            </a:extLst>
          </p:cNvPr>
          <p:cNvSpPr>
            <a:spLocks noGrp="1"/>
          </p:cNvSpPr>
          <p:nvPr>
            <p:ph type="body" sz="quarter" idx="10"/>
          </p:nvPr>
        </p:nvSpPr>
        <p:spPr/>
        <p:txBody>
          <a:bodyPr/>
          <a:lstStyle/>
          <a:p>
            <a:pPr>
              <a:spcAft>
                <a:spcPts val="600"/>
              </a:spcAft>
              <a:buNone/>
            </a:pPr>
            <a:r>
              <a:rPr lang="en-US" dirty="0">
                <a:latin typeface="Calibri" pitchFamily="34" charset="0"/>
              </a:rPr>
              <a:t>The monitor will: </a:t>
            </a:r>
          </a:p>
          <a:p>
            <a:pPr>
              <a:spcAft>
                <a:spcPts val="600"/>
              </a:spcAft>
            </a:pPr>
            <a:r>
              <a:rPr lang="en-US" dirty="0">
                <a:latin typeface="Calibri" pitchFamily="34" charset="0"/>
              </a:rPr>
              <a:t>Identify potential deviations for discussion with study team</a:t>
            </a:r>
          </a:p>
          <a:p>
            <a:pPr>
              <a:spcAft>
                <a:spcPts val="600"/>
              </a:spcAft>
            </a:pPr>
            <a:r>
              <a:rPr lang="en-US" dirty="0">
                <a:latin typeface="Calibri" pitchFamily="34" charset="0"/>
              </a:rPr>
              <a:t>Verify that deviations are documented in source</a:t>
            </a:r>
          </a:p>
          <a:p>
            <a:pPr>
              <a:spcAft>
                <a:spcPts val="600"/>
              </a:spcAft>
            </a:pPr>
            <a:r>
              <a:rPr lang="en-US" dirty="0">
                <a:latin typeface="Calibri" pitchFamily="34" charset="0"/>
              </a:rPr>
              <a:t>Verify deviations were reported to the IRB per their guidelines</a:t>
            </a:r>
          </a:p>
          <a:p>
            <a:pPr>
              <a:spcAft>
                <a:spcPts val="600"/>
              </a:spcAft>
            </a:pPr>
            <a:r>
              <a:rPr lang="en-US" dirty="0">
                <a:latin typeface="Calibri" pitchFamily="34" charset="0"/>
              </a:rPr>
              <a:t>Address deviations with site personnel and establish plans to prevent future occurrence </a:t>
            </a:r>
          </a:p>
          <a:p>
            <a:pPr marL="457200" lvl="1" indent="0">
              <a:spcAft>
                <a:spcPts val="600"/>
              </a:spcAft>
              <a:buNone/>
            </a:pPr>
            <a:r>
              <a:rPr lang="en-US" sz="2000" dirty="0">
                <a:latin typeface="Calibri" pitchFamily="34" charset="0"/>
                <a:hlinkClick r:id="rId2"/>
              </a:rPr>
              <a:t>Study-Wide Protocol Deviation Log</a:t>
            </a:r>
            <a:endParaRPr lang="en-US" sz="2000" dirty="0">
              <a:latin typeface="Calibri" pitchFamily="34" charset="0"/>
            </a:endParaRPr>
          </a:p>
          <a:p>
            <a:pPr marL="457200" lvl="1" indent="0">
              <a:spcAft>
                <a:spcPts val="600"/>
              </a:spcAft>
              <a:buNone/>
            </a:pPr>
            <a:r>
              <a:rPr lang="en-US" sz="2000" dirty="0">
                <a:latin typeface="Calibri" pitchFamily="34" charset="0"/>
                <a:hlinkClick r:id="rId3"/>
              </a:rPr>
              <a:t>Subject-Specific Protocol Deviation Log</a:t>
            </a:r>
            <a:endParaRPr lang="en-US" sz="2000" dirty="0">
              <a:latin typeface="Calibri" pitchFamily="34" charset="0"/>
            </a:endParaRPr>
          </a:p>
          <a:p>
            <a:endParaRPr lang="en-US" dirty="0"/>
          </a:p>
        </p:txBody>
      </p:sp>
      <p:sp>
        <p:nvSpPr>
          <p:cNvPr id="4" name="Slide Number Placeholder 3">
            <a:extLst>
              <a:ext uri="{FF2B5EF4-FFF2-40B4-BE49-F238E27FC236}">
                <a16:creationId xmlns:a16="http://schemas.microsoft.com/office/drawing/2014/main" id="{1BDAEFF9-2EFD-484C-B3F8-648143D14FEF}"/>
              </a:ext>
            </a:extLst>
          </p:cNvPr>
          <p:cNvSpPr>
            <a:spLocks noGrp="1"/>
          </p:cNvSpPr>
          <p:nvPr>
            <p:ph type="sldNum" sz="quarter" idx="4"/>
          </p:nvPr>
        </p:nvSpPr>
        <p:spPr/>
        <p:txBody>
          <a:bodyPr/>
          <a:lstStyle/>
          <a:p>
            <a:fld id="{14DA8466-51B6-440F-8995-3D5918D9CE24}" type="slidenum">
              <a:rPr lang="en-US" smtClean="0"/>
              <a:pPr/>
              <a:t>26</a:t>
            </a:fld>
            <a:endParaRPr lang="en-US" dirty="0"/>
          </a:p>
        </p:txBody>
      </p:sp>
    </p:spTree>
    <p:extLst>
      <p:ext uri="{BB962C8B-B14F-4D97-AF65-F5344CB8AC3E}">
        <p14:creationId xmlns:p14="http://schemas.microsoft.com/office/powerpoint/2010/main" val="40427235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5DD0939-0BC9-45AC-B2CC-8073152C2510}"/>
              </a:ext>
            </a:extLst>
          </p:cNvPr>
          <p:cNvSpPr>
            <a:spLocks noGrp="1"/>
          </p:cNvSpPr>
          <p:nvPr>
            <p:ph type="title"/>
          </p:nvPr>
        </p:nvSpPr>
        <p:spPr/>
        <p:txBody>
          <a:bodyPr/>
          <a:lstStyle/>
          <a:p>
            <a:r>
              <a:rPr lang="en-US" dirty="0">
                <a:latin typeface="Calibri" pitchFamily="34" charset="0"/>
              </a:rPr>
              <a:t>Investigational Product (IP) Accountability Review</a:t>
            </a:r>
            <a:endParaRPr lang="en-US" dirty="0"/>
          </a:p>
        </p:txBody>
      </p:sp>
      <p:sp>
        <p:nvSpPr>
          <p:cNvPr id="2" name="Text Placeholder 1">
            <a:extLst>
              <a:ext uri="{FF2B5EF4-FFF2-40B4-BE49-F238E27FC236}">
                <a16:creationId xmlns:a16="http://schemas.microsoft.com/office/drawing/2014/main" id="{7E06BDC2-7BB2-4673-A483-B1AB381B7378}"/>
              </a:ext>
            </a:extLst>
          </p:cNvPr>
          <p:cNvSpPr>
            <a:spLocks noGrp="1"/>
          </p:cNvSpPr>
          <p:nvPr>
            <p:ph type="body" sz="quarter" idx="10"/>
          </p:nvPr>
        </p:nvSpPr>
        <p:spPr/>
        <p:txBody>
          <a:bodyPr/>
          <a:lstStyle/>
          <a:p>
            <a:pPr>
              <a:spcAft>
                <a:spcPts val="600"/>
              </a:spcAft>
              <a:buNone/>
            </a:pPr>
            <a:r>
              <a:rPr lang="en-US" dirty="0">
                <a:latin typeface="Calibri" pitchFamily="34" charset="0"/>
              </a:rPr>
              <a:t>The monitor will: </a:t>
            </a:r>
          </a:p>
          <a:p>
            <a:pPr>
              <a:spcAft>
                <a:spcPts val="600"/>
              </a:spcAft>
            </a:pPr>
            <a:r>
              <a:rPr lang="en-US" dirty="0">
                <a:latin typeface="Calibri" pitchFamily="34" charset="0"/>
              </a:rPr>
              <a:t>Confirm shipping, storage, dispensing, and return of IP are occurring according to the protocol and MOP/SOPs</a:t>
            </a:r>
          </a:p>
          <a:p>
            <a:pPr marL="457200" lvl="1" indent="0">
              <a:spcAft>
                <a:spcPts val="600"/>
              </a:spcAft>
              <a:buNone/>
            </a:pPr>
            <a:r>
              <a:rPr lang="en-US" dirty="0">
                <a:latin typeface="Calibri" pitchFamily="34" charset="0"/>
                <a:hlinkClick r:id="rId2"/>
              </a:rPr>
              <a:t>IP Management SOP</a:t>
            </a:r>
            <a:endParaRPr lang="en-US" dirty="0">
              <a:latin typeface="Calibri" pitchFamily="34" charset="0"/>
            </a:endParaRPr>
          </a:p>
          <a:p>
            <a:pPr>
              <a:spcAft>
                <a:spcPts val="600"/>
              </a:spcAft>
            </a:pPr>
            <a:r>
              <a:rPr lang="en-US" dirty="0">
                <a:latin typeface="Calibri" pitchFamily="34" charset="0"/>
              </a:rPr>
              <a:t>Perform IP counts for stock and returned supply against dispensing logs</a:t>
            </a:r>
          </a:p>
          <a:p>
            <a:pPr marL="457200" lvl="1" indent="0">
              <a:spcAft>
                <a:spcPts val="600"/>
              </a:spcAft>
              <a:buNone/>
            </a:pPr>
            <a:r>
              <a:rPr lang="en-US" dirty="0">
                <a:latin typeface="Calibri" pitchFamily="34" charset="0"/>
                <a:hlinkClick r:id="rId3"/>
              </a:rPr>
              <a:t>Master IP Dispensing and Accountability Log</a:t>
            </a:r>
            <a:endParaRPr lang="en-US" dirty="0">
              <a:latin typeface="Calibri" pitchFamily="34" charset="0"/>
            </a:endParaRPr>
          </a:p>
          <a:p>
            <a:pPr marL="457200" lvl="1" indent="0">
              <a:spcAft>
                <a:spcPts val="600"/>
              </a:spcAft>
              <a:buNone/>
            </a:pPr>
            <a:r>
              <a:rPr lang="en-US" dirty="0">
                <a:latin typeface="Calibri" pitchFamily="34" charset="0"/>
                <a:hlinkClick r:id="rId4"/>
              </a:rPr>
              <a:t>Subject IP Dispensation and Accountability Log</a:t>
            </a:r>
            <a:endParaRPr lang="en-US" dirty="0">
              <a:latin typeface="Calibri" pitchFamily="34" charset="0"/>
            </a:endParaRPr>
          </a:p>
          <a:p>
            <a:pPr>
              <a:spcAft>
                <a:spcPts val="600"/>
              </a:spcAft>
            </a:pPr>
            <a:r>
              <a:rPr lang="en-US" dirty="0">
                <a:latin typeface="Calibri" pitchFamily="34" charset="0"/>
              </a:rPr>
              <a:t>Confirm proper disposition of used/unused IP</a:t>
            </a:r>
          </a:p>
          <a:p>
            <a:endParaRPr lang="en-US" dirty="0"/>
          </a:p>
        </p:txBody>
      </p:sp>
      <p:sp>
        <p:nvSpPr>
          <p:cNvPr id="4" name="Slide Number Placeholder 3">
            <a:extLst>
              <a:ext uri="{FF2B5EF4-FFF2-40B4-BE49-F238E27FC236}">
                <a16:creationId xmlns:a16="http://schemas.microsoft.com/office/drawing/2014/main" id="{ADC40189-D94D-45A8-A127-1A93CCF26017}"/>
              </a:ext>
            </a:extLst>
          </p:cNvPr>
          <p:cNvSpPr>
            <a:spLocks noGrp="1"/>
          </p:cNvSpPr>
          <p:nvPr>
            <p:ph type="sldNum" sz="quarter" idx="4"/>
          </p:nvPr>
        </p:nvSpPr>
        <p:spPr/>
        <p:txBody>
          <a:bodyPr/>
          <a:lstStyle/>
          <a:p>
            <a:fld id="{14DA8466-51B6-440F-8995-3D5918D9CE24}" type="slidenum">
              <a:rPr lang="en-US" smtClean="0"/>
              <a:pPr/>
              <a:t>27</a:t>
            </a:fld>
            <a:endParaRPr lang="en-US" dirty="0"/>
          </a:p>
        </p:txBody>
      </p:sp>
    </p:spTree>
    <p:extLst>
      <p:ext uri="{BB962C8B-B14F-4D97-AF65-F5344CB8AC3E}">
        <p14:creationId xmlns:p14="http://schemas.microsoft.com/office/powerpoint/2010/main" val="26623243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CCB3556-4EB1-4833-8BA6-07A54C03F6CE}"/>
              </a:ext>
            </a:extLst>
          </p:cNvPr>
          <p:cNvSpPr>
            <a:spLocks noGrp="1"/>
          </p:cNvSpPr>
          <p:nvPr>
            <p:ph type="title"/>
          </p:nvPr>
        </p:nvSpPr>
        <p:spPr/>
        <p:txBody>
          <a:bodyPr/>
          <a:lstStyle/>
          <a:p>
            <a:r>
              <a:rPr lang="en-US" dirty="0">
                <a:latin typeface="Calibri" pitchFamily="34" charset="0"/>
              </a:rPr>
              <a:t>Quality Management (QM) Review</a:t>
            </a:r>
            <a:endParaRPr lang="en-US" dirty="0"/>
          </a:p>
        </p:txBody>
      </p:sp>
      <p:sp>
        <p:nvSpPr>
          <p:cNvPr id="2" name="Text Placeholder 1">
            <a:extLst>
              <a:ext uri="{FF2B5EF4-FFF2-40B4-BE49-F238E27FC236}">
                <a16:creationId xmlns:a16="http://schemas.microsoft.com/office/drawing/2014/main" id="{92475D78-E1A5-41B8-B1B4-E1E4D210A435}"/>
              </a:ext>
            </a:extLst>
          </p:cNvPr>
          <p:cNvSpPr>
            <a:spLocks noGrp="1"/>
          </p:cNvSpPr>
          <p:nvPr>
            <p:ph type="body" sz="quarter" idx="10"/>
          </p:nvPr>
        </p:nvSpPr>
        <p:spPr/>
        <p:txBody>
          <a:bodyPr/>
          <a:lstStyle/>
          <a:p>
            <a:pPr>
              <a:spcAft>
                <a:spcPts val="600"/>
              </a:spcAft>
              <a:buNone/>
            </a:pPr>
            <a:r>
              <a:rPr lang="en-US" dirty="0">
                <a:latin typeface="Calibri" pitchFamily="34" charset="0"/>
              </a:rPr>
              <a:t>The monitor will: </a:t>
            </a:r>
          </a:p>
          <a:p>
            <a:pPr>
              <a:spcAft>
                <a:spcPts val="600"/>
              </a:spcAft>
            </a:pPr>
            <a:r>
              <a:rPr lang="en-US" dirty="0">
                <a:latin typeface="Calibri" pitchFamily="34" charset="0"/>
              </a:rPr>
              <a:t>Review site-level QM reports against the QM Plan, for studies with on-site clinical monitoring where QM reports are not sent to NIMH</a:t>
            </a:r>
          </a:p>
          <a:p>
            <a:pPr>
              <a:spcAft>
                <a:spcPts val="600"/>
              </a:spcAft>
            </a:pPr>
            <a:r>
              <a:rPr lang="en-US" dirty="0">
                <a:latin typeface="Calibri" pitchFamily="34" charset="0"/>
              </a:rPr>
              <a:t>Note resolution of items noted in QM reports </a:t>
            </a:r>
          </a:p>
          <a:p>
            <a:pPr>
              <a:spcAft>
                <a:spcPts val="600"/>
              </a:spcAft>
            </a:pPr>
            <a:r>
              <a:rPr lang="en-US" dirty="0">
                <a:latin typeface="Calibri" pitchFamily="34" charset="0"/>
              </a:rPr>
              <a:t>Note any suggested items for follow-up or action based on QM findings</a:t>
            </a:r>
          </a:p>
          <a:p>
            <a:endParaRPr lang="en-US" dirty="0"/>
          </a:p>
        </p:txBody>
      </p:sp>
      <p:sp>
        <p:nvSpPr>
          <p:cNvPr id="4" name="Slide Number Placeholder 3">
            <a:extLst>
              <a:ext uri="{FF2B5EF4-FFF2-40B4-BE49-F238E27FC236}">
                <a16:creationId xmlns:a16="http://schemas.microsoft.com/office/drawing/2014/main" id="{5A91E2A1-3CA6-4641-99F8-55FDED75D3EF}"/>
              </a:ext>
            </a:extLst>
          </p:cNvPr>
          <p:cNvSpPr>
            <a:spLocks noGrp="1"/>
          </p:cNvSpPr>
          <p:nvPr>
            <p:ph type="sldNum" sz="quarter" idx="4"/>
          </p:nvPr>
        </p:nvSpPr>
        <p:spPr/>
        <p:txBody>
          <a:bodyPr/>
          <a:lstStyle/>
          <a:p>
            <a:fld id="{14DA8466-51B6-440F-8995-3D5918D9CE24}" type="slidenum">
              <a:rPr lang="en-US" smtClean="0"/>
              <a:pPr/>
              <a:t>28</a:t>
            </a:fld>
            <a:endParaRPr lang="en-US" dirty="0"/>
          </a:p>
        </p:txBody>
      </p:sp>
    </p:spTree>
    <p:extLst>
      <p:ext uri="{BB962C8B-B14F-4D97-AF65-F5344CB8AC3E}">
        <p14:creationId xmlns:p14="http://schemas.microsoft.com/office/powerpoint/2010/main" val="3554479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F2AE9D8-53FD-4115-9454-6BFAC68F83C5}"/>
              </a:ext>
            </a:extLst>
          </p:cNvPr>
          <p:cNvSpPr>
            <a:spLocks noGrp="1"/>
          </p:cNvSpPr>
          <p:nvPr>
            <p:ph type="title"/>
          </p:nvPr>
        </p:nvSpPr>
        <p:spPr/>
        <p:txBody>
          <a:bodyPr/>
          <a:lstStyle/>
          <a:p>
            <a:r>
              <a:rPr lang="en-US" dirty="0"/>
              <a:t>Summary</a:t>
            </a:r>
          </a:p>
        </p:txBody>
      </p:sp>
      <p:sp>
        <p:nvSpPr>
          <p:cNvPr id="2" name="Text Placeholder 1">
            <a:extLst>
              <a:ext uri="{FF2B5EF4-FFF2-40B4-BE49-F238E27FC236}">
                <a16:creationId xmlns:a16="http://schemas.microsoft.com/office/drawing/2014/main" id="{0993D5A0-842A-4902-A5EF-AEE762A41118}"/>
              </a:ext>
            </a:extLst>
          </p:cNvPr>
          <p:cNvSpPr>
            <a:spLocks noGrp="1"/>
          </p:cNvSpPr>
          <p:nvPr>
            <p:ph type="body" sz="quarter" idx="10"/>
          </p:nvPr>
        </p:nvSpPr>
        <p:spPr/>
        <p:txBody>
          <a:bodyPr/>
          <a:lstStyle/>
          <a:p>
            <a:r>
              <a:rPr lang="en-US" dirty="0">
                <a:solidFill>
                  <a:srgbClr val="000000"/>
                </a:solidFill>
              </a:rPr>
              <a:t>Our monitoring is focused on Clinical Research Education Support and Training of NIMH-funded Investigators and their teams</a:t>
            </a:r>
          </a:p>
          <a:p>
            <a:r>
              <a:rPr lang="en-US" dirty="0">
                <a:solidFill>
                  <a:srgbClr val="000000"/>
                </a:solidFill>
              </a:rPr>
              <a:t>We strive for the monitoring process to be collaborative and helpful </a:t>
            </a:r>
          </a:p>
          <a:p>
            <a:pPr lvl="1"/>
            <a:r>
              <a:rPr lang="en-US" sz="2800" dirty="0">
                <a:solidFill>
                  <a:srgbClr val="000000"/>
                </a:solidFill>
              </a:rPr>
              <a:t>CREST and CTOB staff are available for consultation and ongoing collaboration</a:t>
            </a:r>
          </a:p>
          <a:p>
            <a:pPr lvl="1"/>
            <a:r>
              <a:rPr lang="en-US" sz="2800" dirty="0">
                <a:solidFill>
                  <a:srgbClr val="000000"/>
                </a:solidFill>
              </a:rPr>
              <a:t>Feedback is encouraged</a:t>
            </a:r>
          </a:p>
          <a:p>
            <a:r>
              <a:rPr lang="en-US" dirty="0">
                <a:solidFill>
                  <a:srgbClr val="000000"/>
                </a:solidFill>
              </a:rPr>
              <a:t>Sites are able to apply lessons learned and improve their research practices across their portfolios</a:t>
            </a:r>
          </a:p>
          <a:p>
            <a:pPr marL="0" indent="0">
              <a:buNone/>
            </a:pPr>
            <a:endParaRPr lang="en-US" dirty="0"/>
          </a:p>
        </p:txBody>
      </p:sp>
      <p:sp>
        <p:nvSpPr>
          <p:cNvPr id="4" name="Slide Number Placeholder 3">
            <a:extLst>
              <a:ext uri="{FF2B5EF4-FFF2-40B4-BE49-F238E27FC236}">
                <a16:creationId xmlns:a16="http://schemas.microsoft.com/office/drawing/2014/main" id="{2FE1EA3D-A647-4015-A9C1-7D8FE4C7B572}"/>
              </a:ext>
            </a:extLst>
          </p:cNvPr>
          <p:cNvSpPr>
            <a:spLocks noGrp="1"/>
          </p:cNvSpPr>
          <p:nvPr>
            <p:ph type="sldNum" sz="quarter" idx="4"/>
          </p:nvPr>
        </p:nvSpPr>
        <p:spPr/>
        <p:txBody>
          <a:bodyPr/>
          <a:lstStyle/>
          <a:p>
            <a:fld id="{14DA8466-51B6-440F-8995-3D5918D9CE24}" type="slidenum">
              <a:rPr lang="en-US" smtClean="0"/>
              <a:pPr/>
              <a:t>29</a:t>
            </a:fld>
            <a:endParaRPr lang="en-US" dirty="0"/>
          </a:p>
        </p:txBody>
      </p:sp>
    </p:spTree>
    <p:extLst>
      <p:ext uri="{BB962C8B-B14F-4D97-AF65-F5344CB8AC3E}">
        <p14:creationId xmlns:p14="http://schemas.microsoft.com/office/powerpoint/2010/main" val="1272167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070E46-2394-4D08-9917-67AE8C0E8DCA}"/>
              </a:ext>
            </a:extLst>
          </p:cNvPr>
          <p:cNvSpPr>
            <a:spLocks noGrp="1"/>
          </p:cNvSpPr>
          <p:nvPr>
            <p:ph type="title"/>
          </p:nvPr>
        </p:nvSpPr>
        <p:spPr>
          <a:xfrm>
            <a:off x="446087" y="221986"/>
            <a:ext cx="8275321" cy="863354"/>
          </a:xfrm>
        </p:spPr>
        <p:txBody>
          <a:bodyPr/>
          <a:lstStyle/>
          <a:p>
            <a:r>
              <a:rPr lang="en-US" dirty="0"/>
              <a:t>Objectives and Overview</a:t>
            </a:r>
          </a:p>
        </p:txBody>
      </p:sp>
      <p:sp>
        <p:nvSpPr>
          <p:cNvPr id="2" name="Text Placeholder 1">
            <a:extLst>
              <a:ext uri="{FF2B5EF4-FFF2-40B4-BE49-F238E27FC236}">
                <a16:creationId xmlns:a16="http://schemas.microsoft.com/office/drawing/2014/main" id="{87265325-0F8A-4C1C-B4A4-E54D3B718A49}"/>
              </a:ext>
            </a:extLst>
          </p:cNvPr>
          <p:cNvSpPr>
            <a:spLocks noGrp="1"/>
          </p:cNvSpPr>
          <p:nvPr>
            <p:ph type="body" sz="quarter" idx="10"/>
          </p:nvPr>
        </p:nvSpPr>
        <p:spPr/>
        <p:txBody>
          <a:bodyPr/>
          <a:lstStyle/>
          <a:p>
            <a:r>
              <a:rPr lang="en-US" sz="2000" dirty="0"/>
              <a:t>To provide an overview of Clinical Monitoring</a:t>
            </a:r>
          </a:p>
          <a:p>
            <a:pPr>
              <a:spcBef>
                <a:spcPts val="600"/>
              </a:spcBef>
            </a:pPr>
            <a:r>
              <a:rPr lang="en-US" sz="2000" dirty="0"/>
              <a:t>To describe the NIMH Clinical Research Education Support and Training (CREST) Program</a:t>
            </a:r>
          </a:p>
          <a:p>
            <a:pPr lvl="1"/>
            <a:r>
              <a:rPr lang="en-US" sz="2000" dirty="0"/>
              <a:t>Goals</a:t>
            </a:r>
          </a:p>
          <a:p>
            <a:pPr lvl="1"/>
            <a:r>
              <a:rPr lang="en-US" sz="2000" dirty="0"/>
              <a:t>Selection process</a:t>
            </a:r>
          </a:p>
          <a:p>
            <a:pPr lvl="1"/>
            <a:r>
              <a:rPr lang="en-US" sz="2000" dirty="0"/>
              <a:t>Standard Procedures</a:t>
            </a:r>
          </a:p>
          <a:p>
            <a:pPr lvl="1"/>
            <a:r>
              <a:rPr lang="en-US" sz="2000" dirty="0"/>
              <a:t>Site Visits</a:t>
            </a:r>
          </a:p>
          <a:p>
            <a:pPr lvl="1"/>
            <a:r>
              <a:rPr lang="en-US" sz="2000" dirty="0"/>
              <a:t>Documents Reviewed</a:t>
            </a:r>
          </a:p>
          <a:p>
            <a:pPr lvl="1"/>
            <a:r>
              <a:rPr lang="en-US" sz="2000" dirty="0"/>
              <a:t>Visit Follow- up Communication</a:t>
            </a:r>
          </a:p>
          <a:p>
            <a:pPr marL="0" indent="0">
              <a:buNone/>
            </a:pPr>
            <a:endParaRPr lang="en-US" dirty="0"/>
          </a:p>
        </p:txBody>
      </p:sp>
      <p:sp>
        <p:nvSpPr>
          <p:cNvPr id="4" name="Slide Number Placeholder 3">
            <a:extLst>
              <a:ext uri="{FF2B5EF4-FFF2-40B4-BE49-F238E27FC236}">
                <a16:creationId xmlns:a16="http://schemas.microsoft.com/office/drawing/2014/main" id="{3BD90E06-ECCD-436F-9CEA-F4EC7DF15EE3}"/>
              </a:ext>
            </a:extLst>
          </p:cNvPr>
          <p:cNvSpPr>
            <a:spLocks noGrp="1"/>
          </p:cNvSpPr>
          <p:nvPr>
            <p:ph type="sldNum" sz="quarter" idx="4"/>
          </p:nvPr>
        </p:nvSpPr>
        <p:spPr/>
        <p:txBody>
          <a:bodyPr/>
          <a:lstStyle/>
          <a:p>
            <a:fld id="{14DA8466-51B6-440F-8995-3D5918D9CE24}" type="slidenum">
              <a:rPr lang="en-US" smtClean="0"/>
              <a:pPr/>
              <a:t>3</a:t>
            </a:fld>
            <a:endParaRPr lang="en-US" dirty="0"/>
          </a:p>
        </p:txBody>
      </p:sp>
    </p:spTree>
    <p:extLst>
      <p:ext uri="{BB962C8B-B14F-4D97-AF65-F5344CB8AC3E}">
        <p14:creationId xmlns:p14="http://schemas.microsoft.com/office/powerpoint/2010/main" val="5847888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FFF0AF-EC80-4E29-8A3E-C4CFEF0B98CF}"/>
              </a:ext>
            </a:extLst>
          </p:cNvPr>
          <p:cNvSpPr>
            <a:spLocks noGrp="1"/>
          </p:cNvSpPr>
          <p:nvPr>
            <p:ph type="title"/>
          </p:nvPr>
        </p:nvSpPr>
        <p:spPr/>
        <p:txBody>
          <a:bodyPr/>
          <a:lstStyle/>
          <a:p>
            <a:r>
              <a:rPr lang="en-US" dirty="0"/>
              <a:t>Contact</a:t>
            </a:r>
          </a:p>
        </p:txBody>
      </p:sp>
      <p:sp>
        <p:nvSpPr>
          <p:cNvPr id="2" name="Text Placeholder 1">
            <a:extLst>
              <a:ext uri="{FF2B5EF4-FFF2-40B4-BE49-F238E27FC236}">
                <a16:creationId xmlns:a16="http://schemas.microsoft.com/office/drawing/2014/main" id="{34C91E4A-4DD1-484C-96CD-51BF6CE4DF3F}"/>
              </a:ext>
            </a:extLst>
          </p:cNvPr>
          <p:cNvSpPr>
            <a:spLocks noGrp="1"/>
          </p:cNvSpPr>
          <p:nvPr>
            <p:ph type="body" sz="quarter" idx="10"/>
          </p:nvPr>
        </p:nvSpPr>
        <p:spPr/>
        <p:txBody>
          <a:bodyPr/>
          <a:lstStyle/>
          <a:p>
            <a:pPr marL="182880" indent="0" algn="ctr">
              <a:spcBef>
                <a:spcPts val="600"/>
              </a:spcBef>
              <a:spcAft>
                <a:spcPts val="600"/>
              </a:spcAft>
              <a:buNone/>
            </a:pPr>
            <a:r>
              <a:rPr lang="en-US" dirty="0"/>
              <a:t>NIMH Office of Clinical Research (OCR)</a:t>
            </a:r>
          </a:p>
          <a:p>
            <a:pPr marL="182880" indent="0" algn="ctr">
              <a:spcBef>
                <a:spcPts val="600"/>
              </a:spcBef>
              <a:spcAft>
                <a:spcPts val="600"/>
              </a:spcAft>
              <a:buNone/>
            </a:pPr>
            <a:endParaRPr lang="en-US" dirty="0"/>
          </a:p>
          <a:p>
            <a:pPr marL="182880" indent="0" algn="ctr">
              <a:spcBef>
                <a:spcPts val="600"/>
              </a:spcBef>
              <a:spcAft>
                <a:spcPts val="600"/>
              </a:spcAft>
              <a:buNone/>
            </a:pPr>
            <a:r>
              <a:rPr lang="en-US" dirty="0"/>
              <a:t>Clinical Research Education, Support, and Training (CREST) Program</a:t>
            </a:r>
          </a:p>
          <a:p>
            <a:pPr marL="182880" indent="0" algn="ctr">
              <a:spcBef>
                <a:spcPts val="600"/>
              </a:spcBef>
              <a:spcAft>
                <a:spcPts val="600"/>
              </a:spcAft>
              <a:buNone/>
            </a:pPr>
            <a:endParaRPr lang="en-US" dirty="0"/>
          </a:p>
          <a:p>
            <a:pPr marL="182880" indent="0" algn="ctr">
              <a:spcBef>
                <a:spcPts val="600"/>
              </a:spcBef>
              <a:spcAft>
                <a:spcPts val="600"/>
              </a:spcAft>
              <a:buNone/>
            </a:pPr>
            <a:r>
              <a:rPr lang="en-US" dirty="0"/>
              <a:t>Email</a:t>
            </a:r>
            <a:r>
              <a:rPr lang="en-US"/>
              <a:t>: </a:t>
            </a:r>
            <a:r>
              <a:rPr lang="en-US">
                <a:hlinkClick r:id="rId2"/>
              </a:rPr>
              <a:t>nimhctob_</a:t>
            </a:r>
            <a:r>
              <a:rPr lang="en-US" dirty="0">
                <a:hlinkClick r:id="rId2"/>
              </a:rPr>
              <a:t>crest@mail.nih.gov</a:t>
            </a:r>
            <a:r>
              <a:rPr lang="en-US" dirty="0"/>
              <a:t> </a:t>
            </a:r>
          </a:p>
          <a:p>
            <a:pPr marL="0" indent="0">
              <a:buNone/>
            </a:pPr>
            <a:endParaRPr lang="en-US" dirty="0"/>
          </a:p>
        </p:txBody>
      </p:sp>
      <p:sp>
        <p:nvSpPr>
          <p:cNvPr id="4" name="Slide Number Placeholder 3">
            <a:extLst>
              <a:ext uri="{FF2B5EF4-FFF2-40B4-BE49-F238E27FC236}">
                <a16:creationId xmlns:a16="http://schemas.microsoft.com/office/drawing/2014/main" id="{3A2FDBCE-63DA-4F91-BD76-FA7F2F3A97A9}"/>
              </a:ext>
            </a:extLst>
          </p:cNvPr>
          <p:cNvSpPr>
            <a:spLocks noGrp="1"/>
          </p:cNvSpPr>
          <p:nvPr>
            <p:ph type="sldNum" sz="quarter" idx="4"/>
          </p:nvPr>
        </p:nvSpPr>
        <p:spPr/>
        <p:txBody>
          <a:bodyPr/>
          <a:lstStyle/>
          <a:p>
            <a:fld id="{0D720DA8-E26F-4FC9-963B-B7A4AC0D8FDC}" type="slidenum">
              <a:rPr lang="en-US" smtClean="0"/>
              <a:pPr/>
              <a:t>30</a:t>
            </a:fld>
            <a:endParaRPr lang="en-US"/>
          </a:p>
        </p:txBody>
      </p:sp>
    </p:spTree>
    <p:extLst>
      <p:ext uri="{BB962C8B-B14F-4D97-AF65-F5344CB8AC3E}">
        <p14:creationId xmlns:p14="http://schemas.microsoft.com/office/powerpoint/2010/main" val="1389887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643A4C0-0F46-40CA-B5A4-EC7C3AF4A644}"/>
              </a:ext>
            </a:extLst>
          </p:cNvPr>
          <p:cNvSpPr>
            <a:spLocks noGrp="1"/>
          </p:cNvSpPr>
          <p:nvPr>
            <p:ph type="title"/>
          </p:nvPr>
        </p:nvSpPr>
        <p:spPr/>
        <p:txBody>
          <a:bodyPr/>
          <a:lstStyle/>
          <a:p>
            <a:r>
              <a:rPr lang="en-US" dirty="0"/>
              <a:t>Clinical Monitoring</a:t>
            </a:r>
          </a:p>
        </p:txBody>
      </p:sp>
      <p:sp>
        <p:nvSpPr>
          <p:cNvPr id="2" name="Text Placeholder 1">
            <a:extLst>
              <a:ext uri="{FF2B5EF4-FFF2-40B4-BE49-F238E27FC236}">
                <a16:creationId xmlns:a16="http://schemas.microsoft.com/office/drawing/2014/main" id="{C9D599C2-FEEA-48AC-B2D2-16EA79F7976F}"/>
              </a:ext>
            </a:extLst>
          </p:cNvPr>
          <p:cNvSpPr>
            <a:spLocks noGrp="1"/>
          </p:cNvSpPr>
          <p:nvPr>
            <p:ph type="body" sz="quarter" idx="10"/>
          </p:nvPr>
        </p:nvSpPr>
        <p:spPr/>
        <p:txBody>
          <a:bodyPr/>
          <a:lstStyle/>
          <a:p>
            <a:r>
              <a:rPr lang="en-US" u="sng" dirty="0"/>
              <a:t>Clinical monitoring </a:t>
            </a:r>
            <a:r>
              <a:rPr lang="en-US" dirty="0"/>
              <a:t>is the act of </a:t>
            </a:r>
            <a:r>
              <a:rPr lang="en-US" b="1" dirty="0"/>
              <a:t>overseeing</a:t>
            </a:r>
            <a:r>
              <a:rPr lang="en-US" dirty="0"/>
              <a:t> the </a:t>
            </a:r>
            <a:r>
              <a:rPr lang="en-US" b="1" dirty="0"/>
              <a:t>progress of a clinical trial and</a:t>
            </a:r>
            <a:r>
              <a:rPr lang="en-US" dirty="0"/>
              <a:t> of </a:t>
            </a:r>
            <a:r>
              <a:rPr lang="en-US" b="1" dirty="0"/>
              <a:t>ensuring</a:t>
            </a:r>
            <a:r>
              <a:rPr lang="en-US" dirty="0"/>
              <a:t> that it </a:t>
            </a:r>
            <a:r>
              <a:rPr lang="en-US" b="1" u="sng" dirty="0"/>
              <a:t>is</a:t>
            </a:r>
            <a:r>
              <a:rPr lang="en-US" dirty="0"/>
              <a:t> conducted, recorded, and reported in accordance with the protocol, standard operating procedures (SOPs) Good Clinical Practice (GCP) and the applicable regulatory requirement(s).</a:t>
            </a:r>
          </a:p>
          <a:p>
            <a:pPr marL="0" indent="0">
              <a:buNone/>
            </a:pPr>
            <a:endParaRPr lang="en-US" dirty="0"/>
          </a:p>
          <a:p>
            <a:pPr marL="0" indent="0" algn="r">
              <a:buNone/>
            </a:pPr>
            <a:r>
              <a:rPr lang="en-US" dirty="0">
                <a:hlinkClick r:id="rId2"/>
              </a:rPr>
              <a:t>ICH E6 1.38</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CB7055AB-7D56-43E4-B284-B07856AE30E5}"/>
              </a:ext>
            </a:extLst>
          </p:cNvPr>
          <p:cNvSpPr>
            <a:spLocks noGrp="1"/>
          </p:cNvSpPr>
          <p:nvPr>
            <p:ph type="sldNum" sz="quarter" idx="4"/>
          </p:nvPr>
        </p:nvSpPr>
        <p:spPr/>
        <p:txBody>
          <a:bodyPr/>
          <a:lstStyle/>
          <a:p>
            <a:fld id="{14DA8466-51B6-440F-8995-3D5918D9CE24}" type="slidenum">
              <a:rPr lang="en-US" smtClean="0"/>
              <a:pPr/>
              <a:t>4</a:t>
            </a:fld>
            <a:endParaRPr lang="en-US" dirty="0"/>
          </a:p>
        </p:txBody>
      </p:sp>
    </p:spTree>
    <p:extLst>
      <p:ext uri="{BB962C8B-B14F-4D97-AF65-F5344CB8AC3E}">
        <p14:creationId xmlns:p14="http://schemas.microsoft.com/office/powerpoint/2010/main" val="3228552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83D4D8-45A0-4A0F-ACAD-A74678D4E087}"/>
              </a:ext>
            </a:extLst>
          </p:cNvPr>
          <p:cNvSpPr>
            <a:spLocks noGrp="1"/>
          </p:cNvSpPr>
          <p:nvPr>
            <p:ph type="title"/>
          </p:nvPr>
        </p:nvSpPr>
        <p:spPr/>
        <p:txBody>
          <a:bodyPr/>
          <a:lstStyle/>
          <a:p>
            <a:r>
              <a:rPr lang="en-US" dirty="0">
                <a:latin typeface="Calibri" pitchFamily="34" charset="0"/>
              </a:rPr>
              <a:t>Clinical Monitoring Plan</a:t>
            </a:r>
            <a:endParaRPr lang="en-US" dirty="0"/>
          </a:p>
        </p:txBody>
      </p:sp>
      <p:sp>
        <p:nvSpPr>
          <p:cNvPr id="2" name="Text Placeholder 1">
            <a:extLst>
              <a:ext uri="{FF2B5EF4-FFF2-40B4-BE49-F238E27FC236}">
                <a16:creationId xmlns:a16="http://schemas.microsoft.com/office/drawing/2014/main" id="{E1C51B18-ABC0-4491-AA48-8CB1B3817566}"/>
              </a:ext>
            </a:extLst>
          </p:cNvPr>
          <p:cNvSpPr>
            <a:spLocks noGrp="1"/>
          </p:cNvSpPr>
          <p:nvPr>
            <p:ph type="body" sz="quarter" idx="10"/>
          </p:nvPr>
        </p:nvSpPr>
        <p:spPr/>
        <p:txBody>
          <a:bodyPr/>
          <a:lstStyle/>
          <a:p>
            <a:pPr>
              <a:spcAft>
                <a:spcPts val="600"/>
              </a:spcAft>
              <a:defRPr/>
            </a:pPr>
            <a:r>
              <a:rPr lang="en-US" sz="2400" dirty="0"/>
              <a:t>The Clinical Monitoring Plan (CMP) establishes the guidelines for conducting clinical site monitoring activities for NIMH Protocols</a:t>
            </a:r>
          </a:p>
          <a:p>
            <a:pPr>
              <a:spcAft>
                <a:spcPts val="600"/>
              </a:spcAft>
              <a:defRPr/>
            </a:pPr>
            <a:r>
              <a:rPr lang="en-US" sz="2400" dirty="0"/>
              <a:t>The CMP details an agreed upon structure to conduct internal or independent review of GCP, human subject safety, and data integrity throughout the lifecycle of a study</a:t>
            </a:r>
          </a:p>
          <a:p>
            <a:pPr>
              <a:spcAft>
                <a:spcPts val="600"/>
              </a:spcAft>
              <a:defRPr/>
            </a:pPr>
            <a:r>
              <a:rPr lang="en-US" sz="2400" dirty="0"/>
              <a:t>The CMP includes </a:t>
            </a:r>
          </a:p>
          <a:p>
            <a:pPr lvl="1">
              <a:spcAft>
                <a:spcPts val="600"/>
              </a:spcAft>
              <a:defRPr/>
            </a:pPr>
            <a:r>
              <a:rPr lang="en-US" dirty="0"/>
              <a:t>The group performing monitoring (i.e., site monitor)</a:t>
            </a:r>
          </a:p>
          <a:p>
            <a:pPr lvl="1">
              <a:spcAft>
                <a:spcPts val="600"/>
              </a:spcAft>
              <a:defRPr/>
            </a:pPr>
            <a:r>
              <a:rPr lang="en-US" dirty="0"/>
              <a:t>Timing and frequency of visits </a:t>
            </a:r>
          </a:p>
          <a:p>
            <a:pPr lvl="1">
              <a:spcAft>
                <a:spcPts val="600"/>
              </a:spcAft>
              <a:defRPr/>
            </a:pPr>
            <a:r>
              <a:rPr lang="en-US" dirty="0"/>
              <a:t>Percentage of consent and chart review</a:t>
            </a:r>
          </a:p>
          <a:p>
            <a:pPr lvl="1">
              <a:spcAft>
                <a:spcPts val="600"/>
              </a:spcAft>
              <a:defRPr/>
            </a:pPr>
            <a:r>
              <a:rPr lang="en-US" dirty="0"/>
              <a:t>Remote monitoring capabilities</a:t>
            </a:r>
          </a:p>
          <a:p>
            <a:r>
              <a:rPr lang="en-US" sz="2400" dirty="0">
                <a:hlinkClick r:id="rId2"/>
              </a:rPr>
              <a:t>NIMH Clinical Monitoring Plan Template</a:t>
            </a:r>
            <a:endParaRPr lang="en-US" sz="2400" dirty="0"/>
          </a:p>
          <a:p>
            <a:pPr marL="0" indent="0">
              <a:buNone/>
            </a:pPr>
            <a:endParaRPr lang="en-US" dirty="0"/>
          </a:p>
        </p:txBody>
      </p:sp>
      <p:sp>
        <p:nvSpPr>
          <p:cNvPr id="4" name="Slide Number Placeholder 3">
            <a:extLst>
              <a:ext uri="{FF2B5EF4-FFF2-40B4-BE49-F238E27FC236}">
                <a16:creationId xmlns:a16="http://schemas.microsoft.com/office/drawing/2014/main" id="{ECCA4C8A-DCB5-4C4E-B533-B09CBF78F0A3}"/>
              </a:ext>
            </a:extLst>
          </p:cNvPr>
          <p:cNvSpPr>
            <a:spLocks noGrp="1"/>
          </p:cNvSpPr>
          <p:nvPr>
            <p:ph type="sldNum" sz="quarter" idx="4"/>
          </p:nvPr>
        </p:nvSpPr>
        <p:spPr/>
        <p:txBody>
          <a:bodyPr/>
          <a:lstStyle/>
          <a:p>
            <a:fld id="{14DA8466-51B6-440F-8995-3D5918D9CE24}" type="slidenum">
              <a:rPr lang="en-US" smtClean="0"/>
              <a:pPr/>
              <a:t>5</a:t>
            </a:fld>
            <a:endParaRPr lang="en-US" dirty="0"/>
          </a:p>
        </p:txBody>
      </p:sp>
    </p:spTree>
    <p:extLst>
      <p:ext uri="{BB962C8B-B14F-4D97-AF65-F5344CB8AC3E}">
        <p14:creationId xmlns:p14="http://schemas.microsoft.com/office/powerpoint/2010/main" val="1573070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CE3244-A948-41AB-850E-393726ED5790}"/>
              </a:ext>
            </a:extLst>
          </p:cNvPr>
          <p:cNvSpPr>
            <a:spLocks noGrp="1"/>
          </p:cNvSpPr>
          <p:nvPr>
            <p:ph type="title"/>
          </p:nvPr>
        </p:nvSpPr>
        <p:spPr/>
        <p:txBody>
          <a:bodyPr/>
          <a:lstStyle/>
          <a:p>
            <a:r>
              <a:rPr lang="en-US" sz="2800" dirty="0">
                <a:latin typeface="Calibri" pitchFamily="34" charset="0"/>
              </a:rPr>
              <a:t>Clinical Research Education, Support and Training </a:t>
            </a:r>
            <a:br>
              <a:rPr lang="en-US" sz="2800" dirty="0">
                <a:latin typeface="Calibri" pitchFamily="34" charset="0"/>
              </a:rPr>
            </a:br>
            <a:r>
              <a:rPr lang="en-US" sz="2800" dirty="0">
                <a:latin typeface="Calibri" pitchFamily="34" charset="0"/>
              </a:rPr>
              <a:t>(CREST) Program</a:t>
            </a:r>
            <a:endParaRPr lang="en-US" sz="2800" dirty="0"/>
          </a:p>
        </p:txBody>
      </p:sp>
      <p:sp>
        <p:nvSpPr>
          <p:cNvPr id="2" name="Text Placeholder 1">
            <a:extLst>
              <a:ext uri="{FF2B5EF4-FFF2-40B4-BE49-F238E27FC236}">
                <a16:creationId xmlns:a16="http://schemas.microsoft.com/office/drawing/2014/main" id="{C8BB5A5D-F0E1-494B-9C5C-5D1299F2E182}"/>
              </a:ext>
            </a:extLst>
          </p:cNvPr>
          <p:cNvSpPr>
            <a:spLocks noGrp="1"/>
          </p:cNvSpPr>
          <p:nvPr>
            <p:ph type="body" sz="quarter" idx="10"/>
          </p:nvPr>
        </p:nvSpPr>
        <p:spPr/>
        <p:txBody>
          <a:bodyPr/>
          <a:lstStyle/>
          <a:p>
            <a:pPr>
              <a:spcAft>
                <a:spcPts val="600"/>
              </a:spcAft>
              <a:defRPr/>
            </a:pPr>
            <a:r>
              <a:rPr lang="en-US" sz="2400" dirty="0">
                <a:latin typeface="Calibri" pitchFamily="34" charset="0"/>
              </a:rPr>
              <a:t>The </a:t>
            </a:r>
            <a:r>
              <a:rPr lang="en-US" sz="2400" dirty="0">
                <a:latin typeface="Calibri" pitchFamily="34" charset="0"/>
                <a:hlinkClick r:id="rId2"/>
              </a:rPr>
              <a:t>Clinical Research Education, Support and Training (CREST) Program </a:t>
            </a:r>
            <a:r>
              <a:rPr lang="en-US" sz="2400" dirty="0">
                <a:latin typeface="Calibri" pitchFamily="34" charset="0"/>
              </a:rPr>
              <a:t>is part of the NIMH’s Office of Clinical Research, Clinical Trials Operations Branch (CTOB)</a:t>
            </a:r>
          </a:p>
          <a:p>
            <a:pPr>
              <a:spcAft>
                <a:spcPts val="600"/>
              </a:spcAft>
              <a:defRPr/>
            </a:pPr>
            <a:r>
              <a:rPr lang="en-US" sz="2400" dirty="0">
                <a:latin typeface="Calibri" pitchFamily="34" charset="0"/>
              </a:rPr>
              <a:t>NIMH contracted Clinical Research Associates provide independent clinical monitoring on behalf of NIMH</a:t>
            </a:r>
          </a:p>
          <a:p>
            <a:pPr>
              <a:spcAft>
                <a:spcPts val="600"/>
              </a:spcAft>
              <a:defRPr/>
            </a:pPr>
            <a:r>
              <a:rPr lang="en-US" sz="2400" dirty="0">
                <a:latin typeface="Calibri" pitchFamily="34" charset="0"/>
              </a:rPr>
              <a:t>Acceptance of the terms and conditions of grant award includes agreement to be in compliance with NIMH monitoring expectations</a:t>
            </a:r>
          </a:p>
          <a:p>
            <a:pPr>
              <a:spcAft>
                <a:spcPts val="600"/>
              </a:spcAft>
              <a:defRPr/>
            </a:pPr>
            <a:r>
              <a:rPr lang="en-US" sz="2400" dirty="0">
                <a:latin typeface="Calibri" pitchFamily="34" charset="0"/>
              </a:rPr>
              <a:t>Inclusion in CREST does not preclude study teams from conducting their own monitoring visits, or from being monitored by other organizations, including institutional QM (quality management) or compliance offices</a:t>
            </a:r>
          </a:p>
          <a:p>
            <a:endParaRPr lang="en-US" dirty="0"/>
          </a:p>
        </p:txBody>
      </p:sp>
      <p:sp>
        <p:nvSpPr>
          <p:cNvPr id="4" name="Slide Number Placeholder 3">
            <a:extLst>
              <a:ext uri="{FF2B5EF4-FFF2-40B4-BE49-F238E27FC236}">
                <a16:creationId xmlns:a16="http://schemas.microsoft.com/office/drawing/2014/main" id="{BCD3B34F-083E-4F22-A8CE-A5B3F7E87CC6}"/>
              </a:ext>
            </a:extLst>
          </p:cNvPr>
          <p:cNvSpPr>
            <a:spLocks noGrp="1"/>
          </p:cNvSpPr>
          <p:nvPr>
            <p:ph type="sldNum" sz="quarter" idx="4"/>
          </p:nvPr>
        </p:nvSpPr>
        <p:spPr/>
        <p:txBody>
          <a:bodyPr/>
          <a:lstStyle/>
          <a:p>
            <a:fld id="{14DA8466-51B6-440F-8995-3D5918D9CE24}" type="slidenum">
              <a:rPr lang="en-US" smtClean="0"/>
              <a:pPr/>
              <a:t>6</a:t>
            </a:fld>
            <a:endParaRPr lang="en-US" dirty="0"/>
          </a:p>
        </p:txBody>
      </p:sp>
    </p:spTree>
    <p:extLst>
      <p:ext uri="{BB962C8B-B14F-4D97-AF65-F5344CB8AC3E}">
        <p14:creationId xmlns:p14="http://schemas.microsoft.com/office/powerpoint/2010/main" val="1824835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27F000-1837-4591-87DB-44F13978640B}"/>
              </a:ext>
            </a:extLst>
          </p:cNvPr>
          <p:cNvSpPr>
            <a:spLocks noGrp="1"/>
          </p:cNvSpPr>
          <p:nvPr>
            <p:ph type="title"/>
          </p:nvPr>
        </p:nvSpPr>
        <p:spPr/>
        <p:txBody>
          <a:bodyPr/>
          <a:lstStyle/>
          <a:p>
            <a:r>
              <a:rPr lang="en-US" dirty="0"/>
              <a:t>CREST Functions</a:t>
            </a:r>
          </a:p>
        </p:txBody>
      </p:sp>
      <p:sp>
        <p:nvSpPr>
          <p:cNvPr id="2" name="Text Placeholder 1">
            <a:extLst>
              <a:ext uri="{FF2B5EF4-FFF2-40B4-BE49-F238E27FC236}">
                <a16:creationId xmlns:a16="http://schemas.microsoft.com/office/drawing/2014/main" id="{6BBD9B07-F879-409A-82FF-A78192546C4A}"/>
              </a:ext>
            </a:extLst>
          </p:cNvPr>
          <p:cNvSpPr>
            <a:spLocks noGrp="1"/>
          </p:cNvSpPr>
          <p:nvPr>
            <p:ph type="body" sz="quarter" idx="10"/>
          </p:nvPr>
        </p:nvSpPr>
        <p:spPr/>
        <p:txBody>
          <a:bodyPr/>
          <a:lstStyle/>
          <a:p>
            <a:r>
              <a:rPr lang="en-US" sz="2400" dirty="0"/>
              <a:t>The CREST program assists NIMH-funded studies with:</a:t>
            </a:r>
          </a:p>
          <a:p>
            <a:pPr lvl="1"/>
            <a:r>
              <a:rPr lang="en-US" sz="2000" dirty="0"/>
              <a:t>GCP training and NIMH expectations for study conduct </a:t>
            </a:r>
          </a:p>
          <a:p>
            <a:pPr lvl="1"/>
            <a:r>
              <a:rPr lang="en-US" sz="2000" dirty="0"/>
              <a:t>Regulatory requirements </a:t>
            </a:r>
          </a:p>
          <a:p>
            <a:pPr lvl="1"/>
            <a:r>
              <a:rPr lang="en-US" sz="2000" dirty="0"/>
              <a:t>Site operations </a:t>
            </a:r>
          </a:p>
          <a:p>
            <a:pPr lvl="1"/>
            <a:r>
              <a:rPr lang="en-US" sz="2000" dirty="0"/>
              <a:t>Source document and case report form optimization </a:t>
            </a:r>
          </a:p>
          <a:p>
            <a:pPr lvl="1"/>
            <a:r>
              <a:rPr lang="en-US" sz="2000" dirty="0"/>
              <a:t>Partial electronic dataset verification </a:t>
            </a:r>
          </a:p>
          <a:p>
            <a:pPr lvl="1"/>
            <a:r>
              <a:rPr lang="en-US" sz="2000" dirty="0"/>
              <a:t>Overall study monitoring and quality management questions </a:t>
            </a:r>
          </a:p>
          <a:p>
            <a:pPr lvl="1"/>
            <a:endParaRPr lang="en-US" sz="1000" dirty="0"/>
          </a:p>
          <a:p>
            <a:r>
              <a:rPr lang="en-US" sz="2400" dirty="0"/>
              <a:t>Provides sites with a comprehensive visit report with recommendations for improving GCP and streamlining study operations </a:t>
            </a:r>
            <a:endParaRPr lang="en-US" sz="1000" dirty="0"/>
          </a:p>
          <a:p>
            <a:r>
              <a:rPr lang="en-US" sz="2400" dirty="0"/>
              <a:t>Provides ongoing technical support NIMH study teams</a:t>
            </a:r>
            <a:endParaRPr lang="en-US" dirty="0"/>
          </a:p>
        </p:txBody>
      </p:sp>
      <p:sp>
        <p:nvSpPr>
          <p:cNvPr id="4" name="Slide Number Placeholder 3">
            <a:extLst>
              <a:ext uri="{FF2B5EF4-FFF2-40B4-BE49-F238E27FC236}">
                <a16:creationId xmlns:a16="http://schemas.microsoft.com/office/drawing/2014/main" id="{D7645C74-A001-4C60-9B8D-EDB48D9E896E}"/>
              </a:ext>
            </a:extLst>
          </p:cNvPr>
          <p:cNvSpPr>
            <a:spLocks noGrp="1"/>
          </p:cNvSpPr>
          <p:nvPr>
            <p:ph type="sldNum" sz="quarter" idx="4"/>
          </p:nvPr>
        </p:nvSpPr>
        <p:spPr/>
        <p:txBody>
          <a:bodyPr/>
          <a:lstStyle/>
          <a:p>
            <a:fld id="{14DA8466-51B6-440F-8995-3D5918D9CE24}" type="slidenum">
              <a:rPr lang="en-US" smtClean="0"/>
              <a:pPr/>
              <a:t>7</a:t>
            </a:fld>
            <a:endParaRPr lang="en-US" dirty="0"/>
          </a:p>
        </p:txBody>
      </p:sp>
    </p:spTree>
    <p:extLst>
      <p:ext uri="{BB962C8B-B14F-4D97-AF65-F5344CB8AC3E}">
        <p14:creationId xmlns:p14="http://schemas.microsoft.com/office/powerpoint/2010/main" val="75594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0591315-5A26-4BB2-ADCE-386EDC8EB5B7}"/>
              </a:ext>
            </a:extLst>
          </p:cNvPr>
          <p:cNvSpPr>
            <a:spLocks noGrp="1"/>
          </p:cNvSpPr>
          <p:nvPr>
            <p:ph type="title"/>
          </p:nvPr>
        </p:nvSpPr>
        <p:spPr/>
        <p:txBody>
          <a:bodyPr/>
          <a:lstStyle/>
          <a:p>
            <a:r>
              <a:rPr lang="en-US" dirty="0"/>
              <a:t>CREST Selection Process</a:t>
            </a:r>
          </a:p>
        </p:txBody>
      </p:sp>
      <p:sp>
        <p:nvSpPr>
          <p:cNvPr id="2" name="Text Placeholder 1">
            <a:extLst>
              <a:ext uri="{FF2B5EF4-FFF2-40B4-BE49-F238E27FC236}">
                <a16:creationId xmlns:a16="http://schemas.microsoft.com/office/drawing/2014/main" id="{32CF281C-086D-4C37-B145-8A6AEE825B54}"/>
              </a:ext>
            </a:extLst>
          </p:cNvPr>
          <p:cNvSpPr>
            <a:spLocks noGrp="1"/>
          </p:cNvSpPr>
          <p:nvPr>
            <p:ph type="body" sz="quarter" idx="10"/>
          </p:nvPr>
        </p:nvSpPr>
        <p:spPr>
          <a:xfrm>
            <a:off x="446087" y="1285152"/>
            <a:ext cx="8275320" cy="5223932"/>
          </a:xfrm>
        </p:spPr>
        <p:txBody>
          <a:bodyPr/>
          <a:lstStyle/>
          <a:p>
            <a:r>
              <a:rPr lang="en-US" sz="2000" dirty="0"/>
              <a:t>Program Officer (PO) nominated</a:t>
            </a:r>
          </a:p>
          <a:p>
            <a:r>
              <a:rPr lang="en-US" sz="2000" dirty="0"/>
              <a:t>Decisional flow process, may include</a:t>
            </a:r>
          </a:p>
          <a:p>
            <a:pPr lvl="1">
              <a:spcBef>
                <a:spcPts val="600"/>
              </a:spcBef>
            </a:pPr>
            <a:r>
              <a:rPr lang="en-US" sz="2000" dirty="0">
                <a:solidFill>
                  <a:srgbClr val="000000"/>
                </a:solidFill>
              </a:rPr>
              <a:t>human subject risk level </a:t>
            </a:r>
          </a:p>
          <a:p>
            <a:pPr lvl="1">
              <a:spcBef>
                <a:spcPts val="600"/>
              </a:spcBef>
            </a:pPr>
            <a:r>
              <a:rPr lang="en-US" sz="2000" dirty="0">
                <a:solidFill>
                  <a:srgbClr val="000000"/>
                </a:solidFill>
              </a:rPr>
              <a:t>data safety and monitoring level</a:t>
            </a:r>
          </a:p>
          <a:p>
            <a:pPr lvl="1">
              <a:spcBef>
                <a:spcPts val="600"/>
              </a:spcBef>
            </a:pPr>
            <a:r>
              <a:rPr lang="en-US" sz="2000" dirty="0">
                <a:solidFill>
                  <a:srgbClr val="000000"/>
                </a:solidFill>
              </a:rPr>
              <a:t>operational complexity </a:t>
            </a:r>
          </a:p>
          <a:p>
            <a:r>
              <a:rPr lang="en-US" sz="2000" dirty="0"/>
              <a:t>Risk- based considerations, may include</a:t>
            </a:r>
          </a:p>
          <a:p>
            <a:pPr lvl="1">
              <a:spcBef>
                <a:spcPts val="600"/>
              </a:spcBef>
            </a:pPr>
            <a:r>
              <a:rPr lang="en-US" sz="2000" dirty="0">
                <a:solidFill>
                  <a:srgbClr val="000000"/>
                </a:solidFill>
              </a:rPr>
              <a:t>significantly greater than minimal risk (see </a:t>
            </a:r>
            <a:r>
              <a:rPr lang="en-US" sz="2000" u="sng" dirty="0">
                <a:hlinkClick r:id="rId2"/>
              </a:rPr>
              <a:t>NIMH Risk-Based Monitoring Guidance</a:t>
            </a:r>
            <a:r>
              <a:rPr lang="en-US" sz="2000" u="sng" dirty="0"/>
              <a:t>)</a:t>
            </a:r>
            <a:endParaRPr lang="en-US" sz="2000" dirty="0"/>
          </a:p>
          <a:p>
            <a:pPr lvl="1">
              <a:spcBef>
                <a:spcPts val="600"/>
              </a:spcBef>
            </a:pPr>
            <a:r>
              <a:rPr lang="en-US" sz="2000" dirty="0">
                <a:solidFill>
                  <a:srgbClr val="000000"/>
                </a:solidFill>
              </a:rPr>
              <a:t>study intervention under an FDA IND or IDE</a:t>
            </a:r>
          </a:p>
          <a:p>
            <a:pPr lvl="1">
              <a:spcBef>
                <a:spcPts val="600"/>
              </a:spcBef>
            </a:pPr>
            <a:r>
              <a:rPr lang="en-US" sz="2000" dirty="0">
                <a:solidFill>
                  <a:srgbClr val="000000"/>
                </a:solidFill>
              </a:rPr>
              <a:t>other risk or sensitivity (e.g., resource, commitment, political, cultural, etc.,)</a:t>
            </a:r>
          </a:p>
          <a:p>
            <a:r>
              <a:rPr lang="en-US" sz="2000" dirty="0">
                <a:solidFill>
                  <a:srgbClr val="000000"/>
                </a:solidFill>
              </a:rPr>
              <a:t>Other factors (e.g., support education of early stage investigator)</a:t>
            </a:r>
          </a:p>
          <a:p>
            <a:r>
              <a:rPr lang="en-US" sz="2000" dirty="0">
                <a:solidFill>
                  <a:srgbClr val="000000"/>
                </a:solidFill>
              </a:rPr>
              <a:t>Inclusion in CREST occurs at the beginning of the study, but the study may be included in CREST at any time during the study’s grant lifecycle</a:t>
            </a:r>
            <a:endParaRPr lang="en-US" sz="2000" dirty="0"/>
          </a:p>
          <a:p>
            <a:endParaRPr lang="en-US" dirty="0"/>
          </a:p>
        </p:txBody>
      </p:sp>
      <p:sp>
        <p:nvSpPr>
          <p:cNvPr id="4" name="Slide Number Placeholder 3">
            <a:extLst>
              <a:ext uri="{FF2B5EF4-FFF2-40B4-BE49-F238E27FC236}">
                <a16:creationId xmlns:a16="http://schemas.microsoft.com/office/drawing/2014/main" id="{89219215-C85C-41F7-8915-95D03D89039A}"/>
              </a:ext>
            </a:extLst>
          </p:cNvPr>
          <p:cNvSpPr>
            <a:spLocks noGrp="1"/>
          </p:cNvSpPr>
          <p:nvPr>
            <p:ph type="sldNum" sz="quarter" idx="4"/>
          </p:nvPr>
        </p:nvSpPr>
        <p:spPr/>
        <p:txBody>
          <a:bodyPr/>
          <a:lstStyle/>
          <a:p>
            <a:fld id="{14DA8466-51B6-440F-8995-3D5918D9CE24}" type="slidenum">
              <a:rPr lang="en-US" smtClean="0"/>
              <a:pPr/>
              <a:t>8</a:t>
            </a:fld>
            <a:endParaRPr lang="en-US" dirty="0"/>
          </a:p>
        </p:txBody>
      </p:sp>
    </p:spTree>
    <p:extLst>
      <p:ext uri="{BB962C8B-B14F-4D97-AF65-F5344CB8AC3E}">
        <p14:creationId xmlns:p14="http://schemas.microsoft.com/office/powerpoint/2010/main" val="1200965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BA53F6F-D790-4D1C-B728-E56F07AF28ED}"/>
              </a:ext>
            </a:extLst>
          </p:cNvPr>
          <p:cNvSpPr>
            <a:spLocks noGrp="1"/>
          </p:cNvSpPr>
          <p:nvPr>
            <p:ph type="title"/>
          </p:nvPr>
        </p:nvSpPr>
        <p:spPr/>
        <p:txBody>
          <a:bodyPr/>
          <a:lstStyle/>
          <a:p>
            <a:r>
              <a:rPr lang="en-US" dirty="0"/>
              <a:t>CREST Goals</a:t>
            </a:r>
          </a:p>
        </p:txBody>
      </p:sp>
      <p:sp>
        <p:nvSpPr>
          <p:cNvPr id="2" name="Text Placeholder 1">
            <a:extLst>
              <a:ext uri="{FF2B5EF4-FFF2-40B4-BE49-F238E27FC236}">
                <a16:creationId xmlns:a16="http://schemas.microsoft.com/office/drawing/2014/main" id="{ACCE366F-C7BF-490A-A21B-0139432F1EEB}"/>
              </a:ext>
            </a:extLst>
          </p:cNvPr>
          <p:cNvSpPr>
            <a:spLocks noGrp="1"/>
          </p:cNvSpPr>
          <p:nvPr>
            <p:ph type="body" sz="quarter" idx="10"/>
          </p:nvPr>
        </p:nvSpPr>
        <p:spPr/>
        <p:txBody>
          <a:bodyPr/>
          <a:lstStyle/>
          <a:p>
            <a:pPr marL="209542" indent="0">
              <a:buSzPct val="100000"/>
              <a:buNone/>
            </a:pPr>
            <a:r>
              <a:rPr lang="en-US" sz="2400" dirty="0"/>
              <a:t>Provide educational and technical support to NIMH-funded researchers throughout the lifecycle of the study</a:t>
            </a:r>
          </a:p>
          <a:p>
            <a:pPr marL="921497" lvl="1" indent="-457178">
              <a:buSzPct val="75000"/>
            </a:pPr>
            <a:r>
              <a:rPr lang="en-US" dirty="0"/>
              <a:t>Help ensure the well-being of study participants is protected and that the study is conducted in compliance with the study protocol, human subject protection requirements, regulations of other applicable agencies, institutional policies, and GCP </a:t>
            </a:r>
          </a:p>
          <a:p>
            <a:pPr marL="921497" lvl="1" indent="-457178">
              <a:buSzPct val="75000"/>
            </a:pPr>
            <a:r>
              <a:rPr lang="en-US" dirty="0"/>
              <a:t>Maximize study data integrity and validity by confirming that the reported clinical research study data are accurate, complete, and verifiable</a:t>
            </a:r>
          </a:p>
          <a:p>
            <a:pPr marL="921497" lvl="1" indent="-457178">
              <a:buSzPct val="75000"/>
            </a:pPr>
            <a:r>
              <a:rPr lang="en-US" dirty="0">
                <a:solidFill>
                  <a:srgbClr val="000000"/>
                </a:solidFill>
              </a:rPr>
              <a:t>Enhance the efficiency of clinical research by identifying challenges in study operations or recruitment and assisting study teams to develop mitigation strategies</a:t>
            </a:r>
          </a:p>
          <a:p>
            <a:pPr marL="0" indent="0">
              <a:buNone/>
            </a:pPr>
            <a:endParaRPr lang="en-US" dirty="0"/>
          </a:p>
        </p:txBody>
      </p:sp>
      <p:sp>
        <p:nvSpPr>
          <p:cNvPr id="4" name="Slide Number Placeholder 3">
            <a:extLst>
              <a:ext uri="{FF2B5EF4-FFF2-40B4-BE49-F238E27FC236}">
                <a16:creationId xmlns:a16="http://schemas.microsoft.com/office/drawing/2014/main" id="{030A74CE-4D97-4B9C-A990-E2564ABE95DE}"/>
              </a:ext>
            </a:extLst>
          </p:cNvPr>
          <p:cNvSpPr>
            <a:spLocks noGrp="1"/>
          </p:cNvSpPr>
          <p:nvPr>
            <p:ph type="sldNum" sz="quarter" idx="4"/>
          </p:nvPr>
        </p:nvSpPr>
        <p:spPr/>
        <p:txBody>
          <a:bodyPr/>
          <a:lstStyle/>
          <a:p>
            <a:fld id="{14DA8466-51B6-440F-8995-3D5918D9CE24}" type="slidenum">
              <a:rPr lang="en-US" smtClean="0"/>
              <a:pPr/>
              <a:t>9</a:t>
            </a:fld>
            <a:endParaRPr lang="en-US" dirty="0"/>
          </a:p>
        </p:txBody>
      </p:sp>
    </p:spTree>
    <p:extLst>
      <p:ext uri="{BB962C8B-B14F-4D97-AF65-F5344CB8AC3E}">
        <p14:creationId xmlns:p14="http://schemas.microsoft.com/office/powerpoint/2010/main" val="2267956862"/>
      </p:ext>
    </p:extLst>
  </p:cSld>
  <p:clrMapOvr>
    <a:masterClrMapping/>
  </p:clrMapOvr>
</p:sld>
</file>

<file path=ppt/theme/theme1.xml><?xml version="1.0" encoding="utf-8"?>
<a:theme xmlns:a="http://schemas.openxmlformats.org/drawingml/2006/main" name="Office Theme">
  <a:themeElements>
    <a:clrScheme name="NIMH PowerPoint Template - 03242020">
      <a:dk1>
        <a:sysClr val="windowText" lastClr="000000"/>
      </a:dk1>
      <a:lt1>
        <a:sysClr val="window" lastClr="FFFFFF"/>
      </a:lt1>
      <a:dk2>
        <a:srgbClr val="A6A6A6"/>
      </a:dk2>
      <a:lt2>
        <a:srgbClr val="FFFFFF"/>
      </a:lt2>
      <a:accent1>
        <a:srgbClr val="005294"/>
      </a:accent1>
      <a:accent2>
        <a:srgbClr val="5B9BD5"/>
      </a:accent2>
      <a:accent3>
        <a:srgbClr val="FF993D"/>
      </a:accent3>
      <a:accent4>
        <a:srgbClr val="A6A6A6"/>
      </a:accent4>
      <a:accent5>
        <a:srgbClr val="387B7F"/>
      </a:accent5>
      <a:accent6>
        <a:srgbClr val="E1E9EA"/>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0 NIMH PowerPoint Template - Standard.pptx" id="{B62224C8-345F-44B1-AE42-BE8E6F1F8090}" vid="{AE468632-7742-4618-B571-934755BD13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32F78D4C878D1428C993E19EF1F7C8D" ma:contentTypeVersion="9" ma:contentTypeDescription="Create a new document." ma:contentTypeScope="" ma:versionID="125af13d3aac96f2e3a53415098d7fa6">
  <xsd:schema xmlns:xsd="http://www.w3.org/2001/XMLSchema" xmlns:xs="http://www.w3.org/2001/XMLSchema" xmlns:p="http://schemas.microsoft.com/office/2006/metadata/properties" xmlns:ns3="0558be83-fdff-44d1-b7f9-c546231df582" targetNamespace="http://schemas.microsoft.com/office/2006/metadata/properties" ma:root="true" ma:fieldsID="7eaa316b2d1621d426ba242d5e48da4b" ns3:_="">
    <xsd:import namespace="0558be83-fdff-44d1-b7f9-c546231df58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58be83-fdff-44d1-b7f9-c546231df5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1F232D-BC53-43EB-AA8E-29F89489FE61}">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0558be83-fdff-44d1-b7f9-c546231df582"/>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CA7E8418-ED6D-4E37-A011-A8599A26AB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58be83-fdff-44d1-b7f9-c546231df5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9341179-7E3B-49DF-9068-8D6E97400DA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2020 NIMH PowerPoint Template - Standard</Template>
  <TotalTime>822</TotalTime>
  <Words>2400</Words>
  <Application>Microsoft Office PowerPoint</Application>
  <PresentationFormat>On-screen Show (4:3)</PresentationFormat>
  <Paragraphs>267</Paragraphs>
  <Slides>30</Slides>
  <Notes>0</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Office Theme</vt:lpstr>
      <vt:lpstr>Tool Summary Sheet</vt:lpstr>
      <vt:lpstr>Clinical Monitoring and  Clinical Research Education, Support, and Training Program (CREST) Overview </vt:lpstr>
      <vt:lpstr>Objectives and Overview</vt:lpstr>
      <vt:lpstr>Clinical Monitoring</vt:lpstr>
      <vt:lpstr>Clinical Monitoring Plan</vt:lpstr>
      <vt:lpstr>Clinical Research Education, Support and Training  (CREST) Program</vt:lpstr>
      <vt:lpstr>CREST Functions</vt:lpstr>
      <vt:lpstr>CREST Selection Process</vt:lpstr>
      <vt:lpstr>CREST Goals</vt:lpstr>
      <vt:lpstr>CREST Procedures: Notification</vt:lpstr>
      <vt:lpstr>CREST Procedures: Visit Scheduling</vt:lpstr>
      <vt:lpstr>CREST Procedures: Site Visits</vt:lpstr>
      <vt:lpstr>CREST Site Initiation Visit (SIV) Activities</vt:lpstr>
      <vt:lpstr>CREST Interim Monitoring Visit (IMV) Activities</vt:lpstr>
      <vt:lpstr>CREST Interim Monitoring Visit (IMV) Activities (continued)</vt:lpstr>
      <vt:lpstr>Close-Out Visit (COV) Activities</vt:lpstr>
      <vt:lpstr>Close-Out Visit (COV) Activities (continued)</vt:lpstr>
      <vt:lpstr>CREST Procedures: Communication</vt:lpstr>
      <vt:lpstr>CREST Procedures: Site Visit Report</vt:lpstr>
      <vt:lpstr>CREST Visit Requirements</vt:lpstr>
      <vt:lpstr>CREST Clinical Monitoring </vt:lpstr>
      <vt:lpstr>Investigator Site/ Regulatory File Review</vt:lpstr>
      <vt:lpstr>Consent Form(s) Review</vt:lpstr>
      <vt:lpstr>Source Documentation and  Data Collection Form to Database Review</vt:lpstr>
      <vt:lpstr>Unanticipated Problem(s)/Serious Adverse Event(s) Review</vt:lpstr>
      <vt:lpstr>Protocol Deviation(s) Review</vt:lpstr>
      <vt:lpstr>Investigational Product (IP) Accountability Review</vt:lpstr>
      <vt:lpstr>Quality Management (QM) Review</vt:lpstr>
      <vt:lpstr>Summary</vt:lpstr>
      <vt:lpstr>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Tool Summary Sheet</dc:title>
  <dc:creator>Smith, Sharon (NIH/NIMH) [E]</dc:creator>
  <cp:lastModifiedBy>Janicz, Katelyn (NIH/NIMH) [C]</cp:lastModifiedBy>
  <cp:revision>70</cp:revision>
  <dcterms:created xsi:type="dcterms:W3CDTF">2020-06-26T13:35:46Z</dcterms:created>
  <dcterms:modified xsi:type="dcterms:W3CDTF">2020-11-16T13:31:56Z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0x010100232F78D4C878D1428C993E19EF1F7C8D</vt:lpwstr>
  </property>
</Properties>
</file>