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4"/>
  </p:sldMasterIdLst>
  <p:notesMasterIdLst>
    <p:notesMasterId r:id="rId63"/>
  </p:notesMasterIdLst>
  <p:handoutMasterIdLst>
    <p:handoutMasterId r:id="rId64"/>
  </p:handoutMasterIdLst>
  <p:sldIdLst>
    <p:sldId id="389" r:id="rId5"/>
    <p:sldId id="256" r:id="rId6"/>
    <p:sldId id="526" r:id="rId7"/>
    <p:sldId id="366" r:id="rId8"/>
    <p:sldId id="266" r:id="rId9"/>
    <p:sldId id="475" r:id="rId10"/>
    <p:sldId id="525" r:id="rId11"/>
    <p:sldId id="534" r:id="rId12"/>
    <p:sldId id="536" r:id="rId13"/>
    <p:sldId id="533" r:id="rId14"/>
    <p:sldId id="491" r:id="rId15"/>
    <p:sldId id="297" r:id="rId16"/>
    <p:sldId id="494" r:id="rId17"/>
    <p:sldId id="444" r:id="rId18"/>
    <p:sldId id="496" r:id="rId19"/>
    <p:sldId id="499" r:id="rId20"/>
    <p:sldId id="413" r:id="rId21"/>
    <p:sldId id="527" r:id="rId22"/>
    <p:sldId id="505" r:id="rId23"/>
    <p:sldId id="506" r:id="rId24"/>
    <p:sldId id="507" r:id="rId25"/>
    <p:sldId id="466" r:id="rId26"/>
    <p:sldId id="508" r:id="rId27"/>
    <p:sldId id="502" r:id="rId28"/>
    <p:sldId id="455" r:id="rId29"/>
    <p:sldId id="477" r:id="rId30"/>
    <p:sldId id="528" r:id="rId31"/>
    <p:sldId id="476" r:id="rId32"/>
    <p:sldId id="519" r:id="rId33"/>
    <p:sldId id="523" r:id="rId34"/>
    <p:sldId id="457" r:id="rId35"/>
    <p:sldId id="522" r:id="rId36"/>
    <p:sldId id="450" r:id="rId37"/>
    <p:sldId id="481" r:id="rId38"/>
    <p:sldId id="470" r:id="rId39"/>
    <p:sldId id="489" r:id="rId40"/>
    <p:sldId id="490" r:id="rId41"/>
    <p:sldId id="472" r:id="rId42"/>
    <p:sldId id="473" r:id="rId43"/>
    <p:sldId id="471" r:id="rId44"/>
    <p:sldId id="464" r:id="rId45"/>
    <p:sldId id="488" r:id="rId46"/>
    <p:sldId id="462" r:id="rId47"/>
    <p:sldId id="460" r:id="rId48"/>
    <p:sldId id="461" r:id="rId49"/>
    <p:sldId id="468" r:id="rId50"/>
    <p:sldId id="524" r:id="rId51"/>
    <p:sldId id="521" r:id="rId52"/>
    <p:sldId id="520" r:id="rId53"/>
    <p:sldId id="467" r:id="rId54"/>
    <p:sldId id="463" r:id="rId55"/>
    <p:sldId id="482" r:id="rId56"/>
    <p:sldId id="518" r:id="rId57"/>
    <p:sldId id="517" r:id="rId58"/>
    <p:sldId id="513" r:id="rId59"/>
    <p:sldId id="514" r:id="rId60"/>
    <p:sldId id="497" r:id="rId61"/>
    <p:sldId id="532" r:id="rId62"/>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EF5592-781D-B8FA-8928-389B37CEA400}" name="Smith, Sharon (NIH/NIMH) [E]" initials="S[" userId="S::smiths@nih.gov::537265fd-6ee8-4763-819c-5ed8762b5a93" providerId="AD"/>
  <p188:author id="{AE05199B-394E-C3F3-4C2E-62DB73DBAD93}" name="Vincent, Clarissa (NIH/NIMH) [C]" initials="VC([" userId="S::vincentcb@nih.gov::4ca22058-2bf5-4f45-bbf6-c570534e4b6b" providerId="AD"/>
  <p188:author id="{04D913A3-7909-0B77-9C75-AB8F551A6A6C}" name="Janicz, Katelyn (NIH/NIMH) [C]" initials="J[" userId="S::janiczkm@nih.gov::3a92bacb-64a9-46c0-a97a-2c3dad99c77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K Gilardi" initials="KCG" lastIdx="17" clrIdx="0"/>
  <p:cmAuthor id="7" name="Jacobs Brichford, Eliza (NIH/NIMH) [E]" initials="JBE([" lastIdx="10" clrIdx="7">
    <p:extLst>
      <p:ext uri="{19B8F6BF-5375-455C-9EA6-DF929625EA0E}">
        <p15:presenceInfo xmlns:p15="http://schemas.microsoft.com/office/powerpoint/2012/main" userId="S::jacobsbrichfoe2@nih.gov::d9dbc1a4-b635-4555-ac44-f5af31d654a2" providerId="AD"/>
      </p:ext>
    </p:extLst>
  </p:cmAuthor>
  <p:cmAuthor id="1" name="Heidi Judge" initials="HEJ" lastIdx="14" clrIdx="1"/>
  <p:cmAuthor id="2" name="Smith, Sharon (NIH/NIMH) [E]" initials="SS([" lastIdx="79" clrIdx="2">
    <p:extLst>
      <p:ext uri="{19B8F6BF-5375-455C-9EA6-DF929625EA0E}">
        <p15:presenceInfo xmlns:p15="http://schemas.microsoft.com/office/powerpoint/2012/main" userId="S::smiths@nih.gov::537265fd-6ee8-4763-819c-5ed8762b5a93" providerId="AD"/>
      </p:ext>
    </p:extLst>
  </p:cmAuthor>
  <p:cmAuthor id="3" name="Vincent, Clarissa (NIH/NIMH) [C]" initials="VC([" lastIdx="40" clrIdx="3">
    <p:extLst>
      <p:ext uri="{19B8F6BF-5375-455C-9EA6-DF929625EA0E}">
        <p15:presenceInfo xmlns:p15="http://schemas.microsoft.com/office/powerpoint/2012/main" userId="S::vincentcb@nih.gov::4ca22058-2bf5-4f45-bbf6-c570534e4b6b" providerId="AD"/>
      </p:ext>
    </p:extLst>
  </p:cmAuthor>
  <p:cmAuthor id="4" name="Janicz, Katelyn (NIH/NIMH) [C]" initials="JK([" lastIdx="9" clrIdx="4">
    <p:extLst>
      <p:ext uri="{19B8F6BF-5375-455C-9EA6-DF929625EA0E}">
        <p15:presenceInfo xmlns:p15="http://schemas.microsoft.com/office/powerpoint/2012/main" userId="S::janiczkm@nih.gov::3a92bacb-64a9-46c0-a97a-2c3dad99c77f" providerId="AD"/>
      </p:ext>
    </p:extLst>
  </p:cmAuthor>
  <p:cmAuthor id="5" name="Ordonez, Anna (NIH/NIMH) [E]" initials="OA([" lastIdx="26" clrIdx="5">
    <p:extLst>
      <p:ext uri="{19B8F6BF-5375-455C-9EA6-DF929625EA0E}">
        <p15:presenceInfo xmlns:p15="http://schemas.microsoft.com/office/powerpoint/2012/main" userId="S::annaordonez@nih.gov::82385286-6017-44ab-a1df-85f9999fcfa2" providerId="AD"/>
      </p:ext>
    </p:extLst>
  </p:cmAuthor>
  <p:cmAuthor id="6" name="Rachel Scheinert" initials="SR([" lastIdx="16" clrIdx="6">
    <p:extLst>
      <p:ext uri="{19B8F6BF-5375-455C-9EA6-DF929625EA0E}">
        <p15:presenceInfo xmlns:p15="http://schemas.microsoft.com/office/powerpoint/2012/main" userId="Rachel Scheine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08000"/>
    <a:srgbClr val="00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6138" autoAdjust="0"/>
  </p:normalViewPr>
  <p:slideViewPr>
    <p:cSldViewPr snapToGrid="0">
      <p:cViewPr varScale="1">
        <p:scale>
          <a:sx n="56" d="100"/>
          <a:sy n="56" d="100"/>
        </p:scale>
        <p:origin x="3126" y="72"/>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688" y="1"/>
            <a:ext cx="3041650" cy="465138"/>
          </a:xfrm>
          <a:prstGeom prst="rect">
            <a:avLst/>
          </a:prstGeom>
        </p:spPr>
        <p:txBody>
          <a:bodyPr vert="horz" lIns="91440" tIns="45720" rIns="91440" bIns="45720" rtlCol="0"/>
          <a:lstStyle>
            <a:lvl1pPr algn="r">
              <a:defRPr sz="1200"/>
            </a:lvl1pPr>
          </a:lstStyle>
          <a:p>
            <a:fld id="{B37E4149-3AC7-468D-BC42-24C533B2AE36}" type="datetimeFigureOut">
              <a:rPr lang="en-US" smtClean="0"/>
              <a:t>9/29/2022</a:t>
            </a:fld>
            <a:endParaRPr lang="en-US"/>
          </a:p>
        </p:txBody>
      </p:sp>
      <p:sp>
        <p:nvSpPr>
          <p:cNvPr id="4" name="Footer Placeholder 3"/>
          <p:cNvSpPr>
            <a:spLocks noGrp="1"/>
          </p:cNvSpPr>
          <p:nvPr>
            <p:ph type="ftr" sz="quarter" idx="2"/>
          </p:nvPr>
        </p:nvSpPr>
        <p:spPr>
          <a:xfrm>
            <a:off x="1" y="8839201"/>
            <a:ext cx="304165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6688" y="8839201"/>
            <a:ext cx="3041650" cy="465138"/>
          </a:xfrm>
          <a:prstGeom prst="rect">
            <a:avLst/>
          </a:prstGeom>
        </p:spPr>
        <p:txBody>
          <a:bodyPr vert="horz" lIns="91440" tIns="45720" rIns="91440" bIns="45720" rtlCol="0" anchor="b"/>
          <a:lstStyle>
            <a:lvl1pPr algn="r">
              <a:defRPr sz="1200"/>
            </a:lvl1pPr>
          </a:lstStyle>
          <a:p>
            <a:fld id="{76ECAF11-4767-4D11-8F44-4C6AB403A05F}" type="slidenum">
              <a:rPr lang="en-US" smtClean="0"/>
              <a:t>‹#›</a:t>
            </a:fld>
            <a:endParaRPr lang="en-US"/>
          </a:p>
        </p:txBody>
      </p:sp>
    </p:spTree>
    <p:extLst>
      <p:ext uri="{BB962C8B-B14F-4D97-AF65-F5344CB8AC3E}">
        <p14:creationId xmlns:p14="http://schemas.microsoft.com/office/powerpoint/2010/main" val="2193330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2B29C593-E076-4927-87DB-BF30300E0624}" type="datetimeFigureOut">
              <a:rPr lang="en-US" smtClean="0"/>
              <a:pPr/>
              <a:t>9/29/2022</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25A79E17-200D-49ED-88A2-0C32B894C6D7}" type="slidenum">
              <a:rPr lang="en-US" smtClean="0"/>
              <a:pPr/>
              <a:t>‹#›</a:t>
            </a:fld>
            <a:endParaRPr lang="en-US"/>
          </a:p>
        </p:txBody>
      </p:sp>
    </p:spTree>
    <p:extLst>
      <p:ext uri="{BB962C8B-B14F-4D97-AF65-F5344CB8AC3E}">
        <p14:creationId xmlns:p14="http://schemas.microsoft.com/office/powerpoint/2010/main" val="4050142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ecfr.gov/cgi-bin/text-idx?SID=0e891363ff3a959cb4f484d43a6a5271&amp;mc=true&amp;node=pt21.5.312&amp;rgn=div5" TargetMode="External"/><Relationship Id="rId3" Type="http://schemas.openxmlformats.org/officeDocument/2006/relationships/hyperlink" Target="https://www.ecfr.gov/cgi-bin/retrieveECFR?gp=&amp;SID=83cd09e1c0f5c6937cd9d7513160fc3f&amp;pitd=20180719&amp;n=pt45.1.46&amp;r=PART&amp;ty=HTML" TargetMode="External"/><Relationship Id="rId7" Type="http://schemas.openxmlformats.org/officeDocument/2006/relationships/hyperlink" Target="https://www.ecfr.gov/cgi-bin/text-idx?SID=0e891363ff3a959cb4f484d43a6a5271&amp;mc=true&amp;node=pt21.1.56&amp;rgn=div5"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ecfr.gov/cgi-bin/text-idx?SID=0e891363ff3a959cb4f484d43a6a5271&amp;mc=true&amp;node=pt21.1.54&amp;rgn=div5" TargetMode="External"/><Relationship Id="rId5" Type="http://schemas.openxmlformats.org/officeDocument/2006/relationships/hyperlink" Target="https://www.ecfr.gov/cgi-bin/text-idx?SID=0e891363ff3a959cb4f484d43a6a5271&amp;mc=true&amp;node=pt21.1.50&amp;rgn=div5" TargetMode="External"/><Relationship Id="rId4" Type="http://schemas.openxmlformats.org/officeDocument/2006/relationships/hyperlink" Target="https://www.ecfr.gov/cgi-bin/text-idx?SID=0e891363ff3a959cb4f484d43a6a5271&amp;mc=true&amp;node=pt21.1.11&amp;rgn=div5" TargetMode="External"/><Relationship Id="rId9" Type="http://schemas.openxmlformats.org/officeDocument/2006/relationships/hyperlink" Target="https://www.ecfr.gov/cgi-bin/text-idx?SID=0e891363ff3a959cb4f484d43a6a5271&amp;mc=true&amp;node=pt21.8.812&amp;rgn=div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endParaRPr lang="en-US"/>
          </a:p>
        </p:txBody>
      </p:sp>
      <p:sp>
        <p:nvSpPr>
          <p:cNvPr id="26628" name="Slide Number Placeholder 3"/>
          <p:cNvSpPr>
            <a:spLocks noGrp="1"/>
          </p:cNvSpPr>
          <p:nvPr>
            <p:ph type="sldNum" sz="quarter" idx="5"/>
          </p:nvPr>
        </p:nvSpPr>
        <p:spPr bwMode="auto">
          <a:noFill/>
          <a:ln>
            <a:miter lim="800000"/>
            <a:headEnd/>
            <a:tailEnd/>
          </a:ln>
        </p:spPr>
        <p:txBody>
          <a:bodyPr/>
          <a:lstStyle/>
          <a:p>
            <a:fld id="{D9BC515F-0DA7-4038-AF9D-598697A8E547}" type="slidenum">
              <a:rPr lang="en-US" smtClean="0">
                <a:ea typeface="MS PGothic" pitchFamily="34" charset="-128"/>
              </a:rPr>
              <a:pPr/>
              <a:t>1</a:t>
            </a:fld>
            <a:endParaRPr lang="en-US">
              <a:ea typeface="MS PGothic"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79E17-200D-49ED-88A2-0C32B894C6D7}" type="slidenum">
              <a:rPr lang="en-US" smtClean="0"/>
              <a:pPr/>
              <a:t>11</a:t>
            </a:fld>
            <a:endParaRPr lang="en-US"/>
          </a:p>
        </p:txBody>
      </p:sp>
    </p:spTree>
    <p:extLst>
      <p:ext uri="{BB962C8B-B14F-4D97-AF65-F5344CB8AC3E}">
        <p14:creationId xmlns:p14="http://schemas.microsoft.com/office/powerpoint/2010/main" val="341699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10"/>
          </p:nvPr>
        </p:nvSpPr>
        <p:spPr/>
        <p:txBody>
          <a:bodyPr/>
          <a:lstStyle/>
          <a:p>
            <a:fld id="{25A79E17-200D-49ED-88A2-0C32B894C6D7}" type="slidenum">
              <a:rPr lang="en-US" smtClean="0"/>
              <a:pPr/>
              <a:t>12</a:t>
            </a:fld>
            <a:endParaRPr lang="en-US"/>
          </a:p>
        </p:txBody>
      </p:sp>
    </p:spTree>
    <p:extLst>
      <p:ext uri="{BB962C8B-B14F-4D97-AF65-F5344CB8AC3E}">
        <p14:creationId xmlns:p14="http://schemas.microsoft.com/office/powerpoint/2010/main" val="1597971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A79E17-200D-49ED-88A2-0C32B894C6D7}" type="slidenum">
              <a:rPr lang="en-US" smtClean="0"/>
              <a:pPr/>
              <a:t>13</a:t>
            </a:fld>
            <a:endParaRPr lang="en-US"/>
          </a:p>
        </p:txBody>
      </p:sp>
    </p:spTree>
    <p:extLst>
      <p:ext uri="{BB962C8B-B14F-4D97-AF65-F5344CB8AC3E}">
        <p14:creationId xmlns:p14="http://schemas.microsoft.com/office/powerpoint/2010/main" val="2067533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79E17-200D-49ED-88A2-0C32B894C6D7}" type="slidenum">
              <a:rPr lang="en-US" smtClean="0"/>
              <a:pPr/>
              <a:t>14</a:t>
            </a:fld>
            <a:endParaRPr lang="en-US"/>
          </a:p>
        </p:txBody>
      </p:sp>
    </p:spTree>
    <p:extLst>
      <p:ext uri="{BB962C8B-B14F-4D97-AF65-F5344CB8AC3E}">
        <p14:creationId xmlns:p14="http://schemas.microsoft.com/office/powerpoint/2010/main" val="2347617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79E17-200D-49ED-88A2-0C32B894C6D7}" type="slidenum">
              <a:rPr lang="en-US" smtClean="0"/>
              <a:pPr/>
              <a:t>15</a:t>
            </a:fld>
            <a:endParaRPr lang="en-US"/>
          </a:p>
        </p:txBody>
      </p:sp>
    </p:spTree>
    <p:extLst>
      <p:ext uri="{BB962C8B-B14F-4D97-AF65-F5344CB8AC3E}">
        <p14:creationId xmlns:p14="http://schemas.microsoft.com/office/powerpoint/2010/main" val="464040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A79E17-200D-49ED-88A2-0C32B894C6D7}" type="slidenum">
              <a:rPr lang="en-US" smtClean="0"/>
              <a:pPr/>
              <a:t>16</a:t>
            </a:fld>
            <a:endParaRPr lang="en-US"/>
          </a:p>
        </p:txBody>
      </p:sp>
    </p:spTree>
    <p:extLst>
      <p:ext uri="{BB962C8B-B14F-4D97-AF65-F5344CB8AC3E}">
        <p14:creationId xmlns:p14="http://schemas.microsoft.com/office/powerpoint/2010/main" val="610081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fld id="{25A79E17-200D-49ED-88A2-0C32B894C6D7}" type="slidenum">
              <a:rPr lang="en-US" smtClean="0"/>
              <a:pPr/>
              <a:t>19</a:t>
            </a:fld>
            <a:endParaRPr lang="en-US"/>
          </a:p>
        </p:txBody>
      </p:sp>
    </p:spTree>
    <p:extLst>
      <p:ext uri="{BB962C8B-B14F-4D97-AF65-F5344CB8AC3E}">
        <p14:creationId xmlns:p14="http://schemas.microsoft.com/office/powerpoint/2010/main" val="4046036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79E17-200D-49ED-88A2-0C32B894C6D7}" type="slidenum">
              <a:rPr lang="en-US" smtClean="0"/>
              <a:pPr/>
              <a:t>20</a:t>
            </a:fld>
            <a:endParaRPr lang="en-US"/>
          </a:p>
        </p:txBody>
      </p:sp>
    </p:spTree>
    <p:extLst>
      <p:ext uri="{BB962C8B-B14F-4D97-AF65-F5344CB8AC3E}">
        <p14:creationId xmlns:p14="http://schemas.microsoft.com/office/powerpoint/2010/main" val="627141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A79E17-200D-49ED-88A2-0C32B894C6D7}" type="slidenum">
              <a:rPr lang="en-US" smtClean="0"/>
              <a:pPr/>
              <a:t>21</a:t>
            </a:fld>
            <a:endParaRPr lang="en-US"/>
          </a:p>
        </p:txBody>
      </p:sp>
    </p:spTree>
    <p:extLst>
      <p:ext uri="{BB962C8B-B14F-4D97-AF65-F5344CB8AC3E}">
        <p14:creationId xmlns:p14="http://schemas.microsoft.com/office/powerpoint/2010/main" val="4102530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79E17-200D-49ED-88A2-0C32B894C6D7}" type="slidenum">
              <a:rPr lang="en-US" smtClean="0"/>
              <a:pPr/>
              <a:t>22</a:t>
            </a:fld>
            <a:endParaRPr lang="en-US"/>
          </a:p>
        </p:txBody>
      </p:sp>
    </p:spTree>
    <p:extLst>
      <p:ext uri="{BB962C8B-B14F-4D97-AF65-F5344CB8AC3E}">
        <p14:creationId xmlns:p14="http://schemas.microsoft.com/office/powerpoint/2010/main" val="1953239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A79E17-200D-49ED-88A2-0C32B894C6D7}" type="slidenum">
              <a:rPr lang="en-US" smtClean="0"/>
              <a:pPr/>
              <a:t>2</a:t>
            </a:fld>
            <a:endParaRPr lang="en-US"/>
          </a:p>
        </p:txBody>
      </p:sp>
    </p:spTree>
    <p:extLst>
      <p:ext uri="{BB962C8B-B14F-4D97-AF65-F5344CB8AC3E}">
        <p14:creationId xmlns:p14="http://schemas.microsoft.com/office/powerpoint/2010/main" val="3069696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79E17-200D-49ED-88A2-0C32B894C6D7}" type="slidenum">
              <a:rPr lang="en-US" smtClean="0"/>
              <a:pPr/>
              <a:t>23</a:t>
            </a:fld>
            <a:endParaRPr lang="en-US"/>
          </a:p>
        </p:txBody>
      </p:sp>
    </p:spTree>
    <p:extLst>
      <p:ext uri="{BB962C8B-B14F-4D97-AF65-F5344CB8AC3E}">
        <p14:creationId xmlns:p14="http://schemas.microsoft.com/office/powerpoint/2010/main" val="1383337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A79E17-200D-49ED-88A2-0C32B894C6D7}" type="slidenum">
              <a:rPr lang="en-US" smtClean="0"/>
              <a:pPr/>
              <a:t>24</a:t>
            </a:fld>
            <a:endParaRPr lang="en-US"/>
          </a:p>
        </p:txBody>
      </p:sp>
    </p:spTree>
    <p:extLst>
      <p:ext uri="{BB962C8B-B14F-4D97-AF65-F5344CB8AC3E}">
        <p14:creationId xmlns:p14="http://schemas.microsoft.com/office/powerpoint/2010/main" val="3217735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A79E17-200D-49ED-88A2-0C32B894C6D7}" type="slidenum">
              <a:rPr lang="en-US" smtClean="0"/>
              <a:pPr/>
              <a:t>25</a:t>
            </a:fld>
            <a:endParaRPr lang="en-US"/>
          </a:p>
        </p:txBody>
      </p:sp>
    </p:spTree>
    <p:extLst>
      <p:ext uri="{BB962C8B-B14F-4D97-AF65-F5344CB8AC3E}">
        <p14:creationId xmlns:p14="http://schemas.microsoft.com/office/powerpoint/2010/main" val="1782286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a:p>
            <a:endParaRPr lang="en-US"/>
          </a:p>
        </p:txBody>
      </p:sp>
      <p:sp>
        <p:nvSpPr>
          <p:cNvPr id="4" name="Slide Number Placeholder 3"/>
          <p:cNvSpPr>
            <a:spLocks noGrp="1"/>
          </p:cNvSpPr>
          <p:nvPr>
            <p:ph type="sldNum" sz="quarter" idx="10"/>
          </p:nvPr>
        </p:nvSpPr>
        <p:spPr/>
        <p:txBody>
          <a:bodyPr/>
          <a:lstStyle/>
          <a:p>
            <a:fld id="{25A79E17-200D-49ED-88A2-0C32B894C6D7}" type="slidenum">
              <a:rPr lang="en-US" smtClean="0"/>
              <a:pPr/>
              <a:t>30</a:t>
            </a:fld>
            <a:endParaRPr lang="en-US"/>
          </a:p>
        </p:txBody>
      </p:sp>
    </p:spTree>
    <p:extLst>
      <p:ext uri="{BB962C8B-B14F-4D97-AF65-F5344CB8AC3E}">
        <p14:creationId xmlns:p14="http://schemas.microsoft.com/office/powerpoint/2010/main" val="1106950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79E17-200D-49ED-88A2-0C32B894C6D7}" type="slidenum">
              <a:rPr lang="en-US" smtClean="0"/>
              <a:pPr/>
              <a:t>31</a:t>
            </a:fld>
            <a:endParaRPr lang="en-US"/>
          </a:p>
        </p:txBody>
      </p:sp>
    </p:spTree>
    <p:extLst>
      <p:ext uri="{BB962C8B-B14F-4D97-AF65-F5344CB8AC3E}">
        <p14:creationId xmlns:p14="http://schemas.microsoft.com/office/powerpoint/2010/main" val="2640648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79E17-200D-49ED-88A2-0C32B894C6D7}" type="slidenum">
              <a:rPr lang="en-US" smtClean="0"/>
              <a:pPr/>
              <a:t>33</a:t>
            </a:fld>
            <a:endParaRPr lang="en-US"/>
          </a:p>
        </p:txBody>
      </p:sp>
    </p:spTree>
    <p:extLst>
      <p:ext uri="{BB962C8B-B14F-4D97-AF65-F5344CB8AC3E}">
        <p14:creationId xmlns:p14="http://schemas.microsoft.com/office/powerpoint/2010/main" val="3232620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79E17-200D-49ED-88A2-0C32B894C6D7}" type="slidenum">
              <a:rPr lang="en-US" smtClean="0"/>
              <a:pPr/>
              <a:t>35</a:t>
            </a:fld>
            <a:endParaRPr lang="en-US"/>
          </a:p>
        </p:txBody>
      </p:sp>
    </p:spTree>
    <p:extLst>
      <p:ext uri="{BB962C8B-B14F-4D97-AF65-F5344CB8AC3E}">
        <p14:creationId xmlns:p14="http://schemas.microsoft.com/office/powerpoint/2010/main" val="2865762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79E17-200D-49ED-88A2-0C32B894C6D7}" type="slidenum">
              <a:rPr lang="en-US" smtClean="0"/>
              <a:pPr/>
              <a:t>36</a:t>
            </a:fld>
            <a:endParaRPr lang="en-US"/>
          </a:p>
        </p:txBody>
      </p:sp>
    </p:spTree>
    <p:extLst>
      <p:ext uri="{BB962C8B-B14F-4D97-AF65-F5344CB8AC3E}">
        <p14:creationId xmlns:p14="http://schemas.microsoft.com/office/powerpoint/2010/main" val="1133045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79E17-200D-49ED-88A2-0C32B894C6D7}" type="slidenum">
              <a:rPr lang="en-US" smtClean="0"/>
              <a:pPr/>
              <a:t>37</a:t>
            </a:fld>
            <a:endParaRPr lang="en-US"/>
          </a:p>
        </p:txBody>
      </p:sp>
    </p:spTree>
    <p:extLst>
      <p:ext uri="{BB962C8B-B14F-4D97-AF65-F5344CB8AC3E}">
        <p14:creationId xmlns:p14="http://schemas.microsoft.com/office/powerpoint/2010/main" val="525349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79E17-200D-49ED-88A2-0C32B894C6D7}" type="slidenum">
              <a:rPr lang="en-US" smtClean="0"/>
              <a:pPr/>
              <a:t>38</a:t>
            </a:fld>
            <a:endParaRPr lang="en-US"/>
          </a:p>
        </p:txBody>
      </p:sp>
    </p:spTree>
    <p:extLst>
      <p:ext uri="{BB962C8B-B14F-4D97-AF65-F5344CB8AC3E}">
        <p14:creationId xmlns:p14="http://schemas.microsoft.com/office/powerpoint/2010/main" val="216910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A79E17-200D-49ED-88A2-0C32B894C6D7}" type="slidenum">
              <a:rPr lang="en-US" smtClean="0"/>
              <a:pPr/>
              <a:t>3</a:t>
            </a:fld>
            <a:endParaRPr lang="en-US"/>
          </a:p>
        </p:txBody>
      </p:sp>
    </p:spTree>
    <p:extLst>
      <p:ext uri="{BB962C8B-B14F-4D97-AF65-F5344CB8AC3E}">
        <p14:creationId xmlns:p14="http://schemas.microsoft.com/office/powerpoint/2010/main" val="156707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79E17-200D-49ED-88A2-0C32B894C6D7}" type="slidenum">
              <a:rPr lang="en-US" smtClean="0"/>
              <a:pPr/>
              <a:t>39</a:t>
            </a:fld>
            <a:endParaRPr lang="en-US"/>
          </a:p>
        </p:txBody>
      </p:sp>
    </p:spTree>
    <p:extLst>
      <p:ext uri="{BB962C8B-B14F-4D97-AF65-F5344CB8AC3E}">
        <p14:creationId xmlns:p14="http://schemas.microsoft.com/office/powerpoint/2010/main" val="368497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A79E17-200D-49ED-88A2-0C32B894C6D7}" type="slidenum">
              <a:rPr lang="en-US" smtClean="0"/>
              <a:pPr/>
              <a:t>40</a:t>
            </a:fld>
            <a:endParaRPr lang="en-US"/>
          </a:p>
        </p:txBody>
      </p:sp>
    </p:spTree>
    <p:extLst>
      <p:ext uri="{BB962C8B-B14F-4D97-AF65-F5344CB8AC3E}">
        <p14:creationId xmlns:p14="http://schemas.microsoft.com/office/powerpoint/2010/main" val="1455480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A79E17-200D-49ED-88A2-0C32B894C6D7}" type="slidenum">
              <a:rPr lang="en-US" smtClean="0"/>
              <a:pPr/>
              <a:t>41</a:t>
            </a:fld>
            <a:endParaRPr lang="en-US"/>
          </a:p>
        </p:txBody>
      </p:sp>
    </p:spTree>
    <p:extLst>
      <p:ext uri="{BB962C8B-B14F-4D97-AF65-F5344CB8AC3E}">
        <p14:creationId xmlns:p14="http://schemas.microsoft.com/office/powerpoint/2010/main" val="3594102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79E17-200D-49ED-88A2-0C32B894C6D7}" type="slidenum">
              <a:rPr lang="en-US" smtClean="0"/>
              <a:pPr/>
              <a:t>42</a:t>
            </a:fld>
            <a:endParaRPr lang="en-US"/>
          </a:p>
        </p:txBody>
      </p:sp>
    </p:spTree>
    <p:extLst>
      <p:ext uri="{BB962C8B-B14F-4D97-AF65-F5344CB8AC3E}">
        <p14:creationId xmlns:p14="http://schemas.microsoft.com/office/powerpoint/2010/main" val="4816464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79E17-200D-49ED-88A2-0C32B894C6D7}" type="slidenum">
              <a:rPr lang="en-US" smtClean="0"/>
              <a:pPr/>
              <a:t>43</a:t>
            </a:fld>
            <a:endParaRPr lang="en-US"/>
          </a:p>
        </p:txBody>
      </p:sp>
    </p:spTree>
    <p:extLst>
      <p:ext uri="{BB962C8B-B14F-4D97-AF65-F5344CB8AC3E}">
        <p14:creationId xmlns:p14="http://schemas.microsoft.com/office/powerpoint/2010/main" val="25286607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79E17-200D-49ED-88A2-0C32B894C6D7}" type="slidenum">
              <a:rPr lang="en-US" smtClean="0"/>
              <a:pPr/>
              <a:t>44</a:t>
            </a:fld>
            <a:endParaRPr lang="en-US"/>
          </a:p>
        </p:txBody>
      </p:sp>
    </p:spTree>
    <p:extLst>
      <p:ext uri="{BB962C8B-B14F-4D97-AF65-F5344CB8AC3E}">
        <p14:creationId xmlns:p14="http://schemas.microsoft.com/office/powerpoint/2010/main" val="3040878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A79E17-200D-49ED-88A2-0C32B894C6D7}" type="slidenum">
              <a:rPr lang="en-US" smtClean="0"/>
              <a:pPr/>
              <a:t>45</a:t>
            </a:fld>
            <a:endParaRPr lang="en-US"/>
          </a:p>
        </p:txBody>
      </p:sp>
    </p:spTree>
    <p:extLst>
      <p:ext uri="{BB962C8B-B14F-4D97-AF65-F5344CB8AC3E}">
        <p14:creationId xmlns:p14="http://schemas.microsoft.com/office/powerpoint/2010/main" val="39762570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79E17-200D-49ED-88A2-0C32B894C6D7}" type="slidenum">
              <a:rPr lang="en-US" smtClean="0"/>
              <a:pPr/>
              <a:t>46</a:t>
            </a:fld>
            <a:endParaRPr lang="en-US"/>
          </a:p>
        </p:txBody>
      </p:sp>
    </p:spTree>
    <p:extLst>
      <p:ext uri="{BB962C8B-B14F-4D97-AF65-F5344CB8AC3E}">
        <p14:creationId xmlns:p14="http://schemas.microsoft.com/office/powerpoint/2010/main" val="38273381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A79E17-200D-49ED-88A2-0C32B894C6D7}" type="slidenum">
              <a:rPr lang="en-US" smtClean="0"/>
              <a:pPr/>
              <a:t>47</a:t>
            </a:fld>
            <a:endParaRPr lang="en-US"/>
          </a:p>
        </p:txBody>
      </p:sp>
    </p:spTree>
    <p:extLst>
      <p:ext uri="{BB962C8B-B14F-4D97-AF65-F5344CB8AC3E}">
        <p14:creationId xmlns:p14="http://schemas.microsoft.com/office/powerpoint/2010/main" val="20656999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79E17-200D-49ED-88A2-0C32B894C6D7}" type="slidenum">
              <a:rPr lang="en-US" smtClean="0"/>
              <a:pPr/>
              <a:t>51</a:t>
            </a:fld>
            <a:endParaRPr lang="en-US"/>
          </a:p>
        </p:txBody>
      </p:sp>
    </p:spTree>
    <p:extLst>
      <p:ext uri="{BB962C8B-B14F-4D97-AF65-F5344CB8AC3E}">
        <p14:creationId xmlns:p14="http://schemas.microsoft.com/office/powerpoint/2010/main" val="4136400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DA468-D667-4477-A643-ADA3F7E0579F}" type="slidenum">
              <a:rPr lang="en-US" smtClean="0"/>
              <a:pPr/>
              <a:t>4</a:t>
            </a:fld>
            <a:endParaRPr lang="en-US"/>
          </a:p>
        </p:txBody>
      </p:sp>
    </p:spTree>
    <p:extLst>
      <p:ext uri="{BB962C8B-B14F-4D97-AF65-F5344CB8AC3E}">
        <p14:creationId xmlns:p14="http://schemas.microsoft.com/office/powerpoint/2010/main" val="22806819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79E17-200D-49ED-88A2-0C32B894C6D7}" type="slidenum">
              <a:rPr lang="en-US" smtClean="0"/>
              <a:pPr/>
              <a:t>53</a:t>
            </a:fld>
            <a:endParaRPr lang="en-US"/>
          </a:p>
        </p:txBody>
      </p:sp>
    </p:spTree>
    <p:extLst>
      <p:ext uri="{BB962C8B-B14F-4D97-AF65-F5344CB8AC3E}">
        <p14:creationId xmlns:p14="http://schemas.microsoft.com/office/powerpoint/2010/main" val="23343530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DA468-D667-4477-A643-ADA3F7E0579F}" type="slidenum">
              <a:rPr lang="en-US" smtClean="0"/>
              <a:pPr/>
              <a:t>56</a:t>
            </a:fld>
            <a:endParaRPr lang="en-US"/>
          </a:p>
        </p:txBody>
      </p:sp>
    </p:spTree>
    <p:extLst>
      <p:ext uri="{BB962C8B-B14F-4D97-AF65-F5344CB8AC3E}">
        <p14:creationId xmlns:p14="http://schemas.microsoft.com/office/powerpoint/2010/main" val="3577643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79E17-200D-49ED-88A2-0C32B894C6D7}" type="slidenum">
              <a:rPr lang="en-US" smtClean="0"/>
              <a:pPr/>
              <a:t>5</a:t>
            </a:fld>
            <a:endParaRPr lang="en-US"/>
          </a:p>
        </p:txBody>
      </p:sp>
    </p:spTree>
    <p:extLst>
      <p:ext uri="{BB962C8B-B14F-4D97-AF65-F5344CB8AC3E}">
        <p14:creationId xmlns:p14="http://schemas.microsoft.com/office/powerpoint/2010/main" val="3922682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79E17-200D-49ED-88A2-0C32B894C6D7}" type="slidenum">
              <a:rPr lang="en-US" smtClean="0"/>
              <a:pPr/>
              <a:t>6</a:t>
            </a:fld>
            <a:endParaRPr lang="en-US"/>
          </a:p>
        </p:txBody>
      </p:sp>
    </p:spTree>
    <p:extLst>
      <p:ext uri="{BB962C8B-B14F-4D97-AF65-F5344CB8AC3E}">
        <p14:creationId xmlns:p14="http://schemas.microsoft.com/office/powerpoint/2010/main" val="17966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333333"/>
                </a:solidFill>
                <a:effectLst/>
                <a:latin typeface="Helvetica Neue"/>
              </a:rPr>
              <a:t>GCP training complements other required training on protections for human research participants.  Since June 2000, the NIH Extramural Research Program has required training on protections </a:t>
            </a:r>
            <a:r>
              <a:rPr lang="en-US" b="0" i="0" err="1">
                <a:solidFill>
                  <a:srgbClr val="333333"/>
                </a:solidFill>
                <a:effectLst/>
                <a:latin typeface="Helvetica Neue"/>
              </a:rPr>
              <a:t>forhuman</a:t>
            </a:r>
            <a:r>
              <a:rPr lang="en-US" b="0" i="0">
                <a:solidFill>
                  <a:srgbClr val="333333"/>
                </a:solidFill>
                <a:effectLst/>
                <a:latin typeface="Helvetica Neue"/>
              </a:rPr>
              <a:t> research participants for all NIH-funded investigators and individuals responsible for the design or conduct of a research involving human subjects.</a:t>
            </a:r>
          </a:p>
        </p:txBody>
      </p:sp>
      <p:sp>
        <p:nvSpPr>
          <p:cNvPr id="4" name="Slide Number Placeholder 3"/>
          <p:cNvSpPr>
            <a:spLocks noGrp="1"/>
          </p:cNvSpPr>
          <p:nvPr>
            <p:ph type="sldNum" sz="quarter" idx="5"/>
          </p:nvPr>
        </p:nvSpPr>
        <p:spPr/>
        <p:txBody>
          <a:bodyPr/>
          <a:lstStyle/>
          <a:p>
            <a:fld id="{25A79E17-200D-49ED-88A2-0C32B894C6D7}" type="slidenum">
              <a:rPr lang="en-US" smtClean="0"/>
              <a:pPr/>
              <a:t>7</a:t>
            </a:fld>
            <a:endParaRPr lang="en-US"/>
          </a:p>
        </p:txBody>
      </p:sp>
    </p:spTree>
    <p:extLst>
      <p:ext uri="{BB962C8B-B14F-4D97-AF65-F5344CB8AC3E}">
        <p14:creationId xmlns:p14="http://schemas.microsoft.com/office/powerpoint/2010/main" val="842390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ffectLst/>
                <a:latin typeface="Source Sans Pro" panose="020B0503030403020204" pitchFamily="34" charset="0"/>
              </a:rPr>
              <a:t>NIH Definition of a Clinical Trial</a:t>
            </a:r>
          </a:p>
          <a:p>
            <a:r>
              <a:rPr lang="en-US">
                <a:effectLst/>
              </a:rPr>
              <a:t>A research study in which one or more human subjects are prospectively assigned to one or more interventions (which may include placebo or other control) to evaluate the effects of those interventions on </a:t>
            </a:r>
            <a:r>
              <a:rPr lang="en-US" b="0" i="0">
                <a:solidFill>
                  <a:srgbClr val="3B3B3B"/>
                </a:solidFill>
                <a:effectLst/>
                <a:latin typeface="Source Sans Pro" panose="020B0503030403020204" pitchFamily="34" charset="0"/>
              </a:rPr>
              <a:t>health-related biomedical or behavioral outcomes.</a:t>
            </a:r>
            <a:br>
              <a:rPr lang="en-US">
                <a:effectLst/>
              </a:rPr>
            </a:br>
            <a:endParaRPr lang="en-US"/>
          </a:p>
        </p:txBody>
      </p:sp>
      <p:sp>
        <p:nvSpPr>
          <p:cNvPr id="4" name="Slide Number Placeholder 3"/>
          <p:cNvSpPr>
            <a:spLocks noGrp="1"/>
          </p:cNvSpPr>
          <p:nvPr>
            <p:ph type="sldNum" sz="quarter" idx="5"/>
          </p:nvPr>
        </p:nvSpPr>
        <p:spPr/>
        <p:txBody>
          <a:bodyPr/>
          <a:lstStyle/>
          <a:p>
            <a:fld id="{25A79E17-200D-49ED-88A2-0C32B894C6D7}" type="slidenum">
              <a:rPr lang="en-US" smtClean="0"/>
              <a:pPr/>
              <a:t>8</a:t>
            </a:fld>
            <a:endParaRPr lang="en-US"/>
          </a:p>
        </p:txBody>
      </p:sp>
    </p:spTree>
    <p:extLst>
      <p:ext uri="{BB962C8B-B14F-4D97-AF65-F5344CB8AC3E}">
        <p14:creationId xmlns:p14="http://schemas.microsoft.com/office/powerpoint/2010/main" val="879777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Federal Policy Regulations and FDA regulations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Code of Federal Regulations (CFR) Title 45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a:t>
            </a:r>
            <a:r>
              <a:rPr lang="en-US" sz="1200" dirty="0">
                <a:solidFill>
                  <a:srgbClr val="000000"/>
                </a:solidFill>
                <a:hlinkClick r:id="rId3"/>
              </a:rPr>
              <a:t>45 CFR 46</a:t>
            </a:r>
            <a:r>
              <a:rPr lang="en-US" sz="1200" dirty="0">
                <a:solidFill>
                  <a:srgbClr val="000000"/>
                </a:solidFill>
              </a:rPr>
              <a:t>: DHHS Regulations for the Protection of Human Subjects (</a:t>
            </a:r>
            <a:r>
              <a:rPr lang="en-US" sz="1200" dirty="0"/>
              <a:t>Subpart A: ‘The Common Rule’)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Code of Federal Regulations (CFR) Title 21</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 include: </a:t>
            </a:r>
            <a:r>
              <a:rPr lang="en-US" dirty="0">
                <a:hlinkClick r:id="rId4"/>
              </a:rPr>
              <a:t>21 CFR 11</a:t>
            </a:r>
            <a:r>
              <a:rPr lang="en-US" dirty="0"/>
              <a:t>(Electronic Records/ Electronic Signatures), </a:t>
            </a:r>
            <a:r>
              <a:rPr lang="en-US" dirty="0">
                <a:hlinkClick r:id="rId5"/>
              </a:rPr>
              <a:t>21 CFR 50</a:t>
            </a:r>
            <a:r>
              <a:rPr lang="en-US" dirty="0"/>
              <a:t> (Protection of Human Subjects), </a:t>
            </a:r>
            <a:r>
              <a:rPr lang="en-US" dirty="0">
                <a:hlinkClick r:id="rId6"/>
              </a:rPr>
              <a:t>21 CFR 54</a:t>
            </a:r>
            <a:r>
              <a:rPr lang="en-US" dirty="0"/>
              <a:t> (Financial Disclosure by Clinical Investigators) </a:t>
            </a:r>
            <a:r>
              <a:rPr lang="en-US" sz="1800" dirty="0">
                <a:effectLst/>
                <a:latin typeface="Calibri" panose="020F0502020204030204" pitchFamily="34" charset="0"/>
                <a:ea typeface="Calibri" panose="020F0502020204030204" pitchFamily="34" charset="0"/>
              </a:rPr>
              <a:t>parts </a:t>
            </a:r>
            <a:r>
              <a:rPr lang="en-US" sz="1800" dirty="0">
                <a:hlinkClick r:id="rId7"/>
              </a:rPr>
              <a:t>21 CFR 56 </a:t>
            </a:r>
            <a:r>
              <a:rPr lang="en-US" sz="1800" dirty="0">
                <a:effectLst/>
                <a:latin typeface="Calibri" panose="020F0502020204030204" pitchFamily="34" charset="0"/>
                <a:ea typeface="Calibri" panose="020F0502020204030204" pitchFamily="34" charset="0"/>
              </a:rPr>
              <a:t>(IRB review/approval), </a:t>
            </a:r>
            <a:r>
              <a:rPr lang="en-US" sz="1800" dirty="0">
                <a:hlinkClick r:id="rId8"/>
              </a:rPr>
              <a:t>21 CFR 312</a:t>
            </a:r>
            <a:r>
              <a:rPr lang="en-US" sz="1800" dirty="0"/>
              <a:t> (IND) </a:t>
            </a:r>
            <a:r>
              <a:rPr lang="en-US" sz="1800" dirty="0">
                <a:effectLst/>
                <a:latin typeface="Calibri" panose="020F0502020204030204" pitchFamily="34" charset="0"/>
                <a:ea typeface="Calibri" panose="020F0502020204030204" pitchFamily="34" charset="0"/>
              </a:rPr>
              <a:t>and </a:t>
            </a:r>
            <a:r>
              <a:rPr lang="en-US" sz="1800" dirty="0">
                <a:hlinkClick r:id="rId9"/>
              </a:rPr>
              <a:t>21 CFR 812 </a:t>
            </a:r>
            <a:r>
              <a:rPr lang="en-US" sz="1800" dirty="0">
                <a:effectLst/>
                <a:latin typeface="Calibri" panose="020F0502020204030204" pitchFamily="34" charset="0"/>
                <a:ea typeface="Calibri" panose="020F0502020204030204" pitchFamily="34" charset="0"/>
              </a:rPr>
              <a:t>(medical devices) </a:t>
            </a: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25A79E17-200D-49ED-88A2-0C32B894C6D7}" type="slidenum">
              <a:rPr lang="en-US" smtClean="0"/>
              <a:pPr/>
              <a:t>9</a:t>
            </a:fld>
            <a:endParaRPr lang="en-US"/>
          </a:p>
        </p:txBody>
      </p:sp>
    </p:spTree>
    <p:extLst>
      <p:ext uri="{BB962C8B-B14F-4D97-AF65-F5344CB8AC3E}">
        <p14:creationId xmlns:p14="http://schemas.microsoft.com/office/powerpoint/2010/main" val="3088265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BA3040-7703-47E4-9D5D-ADBEEB45D1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BAD1DAE9-EBAF-4682-A48B-FE5074DDCE4E}"/>
              </a:ext>
            </a:extLst>
          </p:cNvPr>
          <p:cNvPicPr>
            <a:picLocks noChangeAspect="1"/>
          </p:cNvPicPr>
          <p:nvPr/>
        </p:nvPicPr>
        <p:blipFill>
          <a:blip r:embed="rId3"/>
          <a:stretch>
            <a:fillRect/>
          </a:stretch>
        </p:blipFill>
        <p:spPr>
          <a:xfrm>
            <a:off x="6925284" y="6189906"/>
            <a:ext cx="548640" cy="548640"/>
          </a:xfrm>
          <a:prstGeom prst="rect">
            <a:avLst/>
          </a:prstGeom>
        </p:spPr>
      </p:pic>
      <p:pic>
        <p:nvPicPr>
          <p:cNvPr id="13" name="Picture 12">
            <a:extLst>
              <a:ext uri="{FF2B5EF4-FFF2-40B4-BE49-F238E27FC236}">
                <a16:creationId xmlns:a16="http://schemas.microsoft.com/office/drawing/2014/main" id="{2DC878B9-85A6-43A4-B5D6-A75F0AAA99B7}"/>
              </a:ext>
            </a:extLst>
          </p:cNvPr>
          <p:cNvPicPr>
            <a:picLocks noChangeAspect="1"/>
          </p:cNvPicPr>
          <p:nvPr/>
        </p:nvPicPr>
        <p:blipFill>
          <a:blip r:embed="rId4"/>
          <a:stretch>
            <a:fillRect/>
          </a:stretch>
        </p:blipFill>
        <p:spPr>
          <a:xfrm>
            <a:off x="7565175" y="6285501"/>
            <a:ext cx="1383678" cy="365760"/>
          </a:xfrm>
          <a:prstGeom prst="rect">
            <a:avLst/>
          </a:prstGeom>
        </p:spPr>
      </p:pic>
      <p:sp>
        <p:nvSpPr>
          <p:cNvPr id="14" name="Title 5">
            <a:extLst>
              <a:ext uri="{FF2B5EF4-FFF2-40B4-BE49-F238E27FC236}">
                <a16:creationId xmlns:a16="http://schemas.microsoft.com/office/drawing/2014/main" id="{C8E3AC9B-EE21-4A39-B9AA-DEE6DFF14106}"/>
              </a:ext>
            </a:extLst>
          </p:cNvPr>
          <p:cNvSpPr>
            <a:spLocks noGrp="1" noChangeAspect="1"/>
          </p:cNvSpPr>
          <p:nvPr>
            <p:ph type="title"/>
          </p:nvPr>
        </p:nvSpPr>
        <p:spPr>
          <a:xfrm>
            <a:off x="190394" y="476508"/>
            <a:ext cx="8751994" cy="1558924"/>
          </a:xfrm>
          <a:prstGeom prst="rect">
            <a:avLst/>
          </a:prstGeom>
        </p:spPr>
        <p:txBody>
          <a:bodyPr/>
          <a:lstStyle>
            <a:lvl1pPr indent="0" algn="l">
              <a:lnSpc>
                <a:spcPct val="100000"/>
              </a:lnSpc>
              <a:defRPr sz="3200" b="0">
                <a:solidFill>
                  <a:schemeClr val="bg1"/>
                </a:solidFill>
              </a:defRPr>
            </a:lvl1pPr>
          </a:lstStyle>
          <a:p>
            <a:r>
              <a:rPr lang="en-US"/>
              <a:t>Click to edit Master title style</a:t>
            </a:r>
          </a:p>
        </p:txBody>
      </p:sp>
      <p:sp>
        <p:nvSpPr>
          <p:cNvPr id="15" name="Text Placeholder 7">
            <a:extLst>
              <a:ext uri="{FF2B5EF4-FFF2-40B4-BE49-F238E27FC236}">
                <a16:creationId xmlns:a16="http://schemas.microsoft.com/office/drawing/2014/main" id="{A262656B-E408-45FD-BA1F-8A4586100EE5}"/>
              </a:ext>
            </a:extLst>
          </p:cNvPr>
          <p:cNvSpPr>
            <a:spLocks noGrp="1" noChangeAspect="1"/>
          </p:cNvSpPr>
          <p:nvPr>
            <p:ph type="body" sz="quarter" idx="10"/>
          </p:nvPr>
        </p:nvSpPr>
        <p:spPr>
          <a:xfrm>
            <a:off x="190394" y="2201723"/>
            <a:ext cx="7253394" cy="1541990"/>
          </a:xfrm>
          <a:prstGeom prst="rect">
            <a:avLst/>
          </a:prstGeom>
        </p:spPr>
        <p:txBody>
          <a:bodyPr vert="horz"/>
          <a:lstStyle>
            <a:lvl1pPr marL="0" indent="0">
              <a:buNone/>
              <a:defRPr>
                <a:solidFill>
                  <a:schemeClr val="bg1"/>
                </a:solidFill>
              </a:defRPr>
            </a:lvl1pPr>
            <a:lvl2pPr marL="339725" indent="0">
              <a:buNone/>
              <a:defRPr i="1"/>
            </a:lvl2pPr>
            <a:lvl3pPr marL="749300" indent="0">
              <a:buNone/>
              <a:defRPr>
                <a:solidFill>
                  <a:srgbClr val="FFFFFF"/>
                </a:solidFill>
              </a:defRPr>
            </a:lvl3pPr>
            <a:lvl4pPr marL="1079500" indent="0">
              <a:buNone/>
              <a:defRPr>
                <a:solidFill>
                  <a:srgbClr val="FFFFFF"/>
                </a:solidFill>
              </a:defRPr>
            </a:lvl4pPr>
            <a:lvl5pPr marL="1371600" indent="0">
              <a:buNone/>
              <a:defRPr>
                <a:solidFill>
                  <a:srgbClr val="FFFFFF"/>
                </a:solidFill>
              </a:defRPr>
            </a:lvl5pPr>
          </a:lstStyle>
          <a:p>
            <a:pPr lvl="0"/>
            <a:r>
              <a:rPr lang="en-US"/>
              <a:t>Click to edit Master text styles</a:t>
            </a:r>
          </a:p>
        </p:txBody>
      </p:sp>
      <p:sp>
        <p:nvSpPr>
          <p:cNvPr id="16" name="Text Placeholder 7">
            <a:extLst>
              <a:ext uri="{FF2B5EF4-FFF2-40B4-BE49-F238E27FC236}">
                <a16:creationId xmlns:a16="http://schemas.microsoft.com/office/drawing/2014/main" id="{7E4F0125-A915-4E45-8E33-FE6E581CB0E2}"/>
              </a:ext>
            </a:extLst>
          </p:cNvPr>
          <p:cNvSpPr>
            <a:spLocks noGrp="1" noChangeAspect="1"/>
          </p:cNvSpPr>
          <p:nvPr>
            <p:ph type="body" sz="quarter" idx="12"/>
          </p:nvPr>
        </p:nvSpPr>
        <p:spPr>
          <a:xfrm>
            <a:off x="190394" y="3910005"/>
            <a:ext cx="5410306" cy="1108886"/>
          </a:xfrm>
          <a:prstGeom prst="rect">
            <a:avLst/>
          </a:prstGeom>
        </p:spPr>
        <p:txBody>
          <a:bodyPr vert="horz"/>
          <a:lstStyle>
            <a:lvl1pPr marL="0" indent="0">
              <a:buNone/>
              <a:defRPr sz="2400">
                <a:solidFill>
                  <a:schemeClr val="bg1"/>
                </a:solidFill>
              </a:defRPr>
            </a:lvl1pPr>
            <a:lvl2pPr marL="339725" indent="0">
              <a:buNone/>
              <a:defRPr i="1"/>
            </a:lvl2pPr>
            <a:lvl3pPr marL="749300" indent="0">
              <a:buNone/>
              <a:defRPr>
                <a:solidFill>
                  <a:srgbClr val="FFFFFF"/>
                </a:solidFill>
              </a:defRPr>
            </a:lvl3pPr>
            <a:lvl4pPr marL="1079500" indent="0">
              <a:buNone/>
              <a:defRPr>
                <a:solidFill>
                  <a:srgbClr val="FFFFFF"/>
                </a:solidFill>
              </a:defRPr>
            </a:lvl4pPr>
            <a:lvl5pPr marL="1371600" indent="0">
              <a:buNone/>
              <a:defRPr>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58699006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rt template">
    <p:spTree>
      <p:nvGrpSpPr>
        <p:cNvPr id="1" name=""/>
        <p:cNvGrpSpPr/>
        <p:nvPr/>
      </p:nvGrpSpPr>
      <p:grpSpPr>
        <a:xfrm>
          <a:off x="0" y="0"/>
          <a:ext cx="0" cy="0"/>
          <a:chOff x="0" y="0"/>
          <a:chExt cx="0" cy="0"/>
        </a:xfrm>
      </p:grpSpPr>
      <p:pic>
        <p:nvPicPr>
          <p:cNvPr id="4" name="Picture 13" descr="HHS Logo-PMS653.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IH_NIMH_Master_Logo_2Color.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hart Placeholder 6"/>
          <p:cNvSpPr>
            <a:spLocks noGrp="1"/>
          </p:cNvSpPr>
          <p:nvPr>
            <p:ph type="chart" sz="quarter" idx="11"/>
          </p:nvPr>
        </p:nvSpPr>
        <p:spPr>
          <a:xfrm>
            <a:off x="948601" y="1599352"/>
            <a:ext cx="7298736" cy="4131524"/>
          </a:xfrm>
          <a:prstGeom prst="rect">
            <a:avLst/>
          </a:prstGeom>
        </p:spPr>
        <p:txBody>
          <a:bodyPr vert="horz"/>
          <a:lstStyle>
            <a:lvl1pPr>
              <a:buClr>
                <a:srgbClr val="005395"/>
              </a:buClr>
              <a:defRPr/>
            </a:lvl1pPr>
          </a:lstStyle>
          <a:p>
            <a:pPr lvl="0"/>
            <a:endParaRPr lang="en-US" noProof="0"/>
          </a:p>
        </p:txBody>
      </p:sp>
      <p:sp>
        <p:nvSpPr>
          <p:cNvPr id="12"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6" name="Slide Number Placeholder 3"/>
          <p:cNvSpPr>
            <a:spLocks noGrp="1"/>
          </p:cNvSpPr>
          <p:nvPr>
            <p:ph type="sldNum" sz="quarter" idx="12"/>
          </p:nvPr>
        </p:nvSpPr>
        <p:spPr/>
        <p:txBody>
          <a:bodyPr/>
          <a:lstStyle>
            <a:lvl1pPr>
              <a:defRPr/>
            </a:lvl1pPr>
          </a:lstStyle>
          <a:p>
            <a:fld id="{187B8934-3FE5-419A-8DE2-8B301F783560}" type="slidenum">
              <a:rPr lang="en-US" altLang="en-US">
                <a:solidFill>
                  <a:srgbClr val="00468B"/>
                </a:solidFill>
              </a:rPr>
              <a:pPr/>
              <a:t>‹#›</a:t>
            </a:fld>
            <a:endParaRPr lang="en-US" altLang="en-US">
              <a:solidFill>
                <a:srgbClr val="00468B"/>
              </a:solidFill>
            </a:endParaRPr>
          </a:p>
        </p:txBody>
      </p:sp>
    </p:spTree>
    <p:extLst>
      <p:ext uri="{BB962C8B-B14F-4D97-AF65-F5344CB8AC3E}">
        <p14:creationId xmlns:p14="http://schemas.microsoft.com/office/powerpoint/2010/main" val="2677133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able Layout">
    <p:spTree>
      <p:nvGrpSpPr>
        <p:cNvPr id="1" name=""/>
        <p:cNvGrpSpPr/>
        <p:nvPr/>
      </p:nvGrpSpPr>
      <p:grpSpPr>
        <a:xfrm>
          <a:off x="0" y="0"/>
          <a:ext cx="0" cy="0"/>
          <a:chOff x="0" y="0"/>
          <a:chExt cx="0" cy="0"/>
        </a:xfrm>
      </p:grpSpPr>
      <p:pic>
        <p:nvPicPr>
          <p:cNvPr id="4" name="Picture 13" descr="HHS Logo-PMS653.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IH_NIMH_Master_Logo_2Color.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able Placeholder 6"/>
          <p:cNvSpPr>
            <a:spLocks noGrp="1"/>
          </p:cNvSpPr>
          <p:nvPr>
            <p:ph type="tbl" sz="quarter" idx="11"/>
          </p:nvPr>
        </p:nvSpPr>
        <p:spPr>
          <a:xfrm>
            <a:off x="1481138" y="1873250"/>
            <a:ext cx="6107112" cy="3622675"/>
          </a:xfrm>
          <a:prstGeom prst="rect">
            <a:avLst/>
          </a:prstGeom>
        </p:spPr>
        <p:txBody>
          <a:bodyPr vert="horz"/>
          <a:lstStyle>
            <a:lvl1pPr>
              <a:buClr>
                <a:srgbClr val="005395"/>
              </a:buClr>
              <a:defRPr/>
            </a:lvl1pPr>
          </a:lstStyle>
          <a:p>
            <a:pPr lvl="0"/>
            <a:endParaRPr lang="en-US" noProof="0"/>
          </a:p>
        </p:txBody>
      </p:sp>
      <p:sp>
        <p:nvSpPr>
          <p:cNvPr id="12"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6" name="Slide Number Placeholder 3"/>
          <p:cNvSpPr>
            <a:spLocks noGrp="1"/>
          </p:cNvSpPr>
          <p:nvPr>
            <p:ph type="sldNum" sz="quarter" idx="12"/>
          </p:nvPr>
        </p:nvSpPr>
        <p:spPr/>
        <p:txBody>
          <a:bodyPr/>
          <a:lstStyle>
            <a:lvl1pPr>
              <a:defRPr/>
            </a:lvl1pPr>
          </a:lstStyle>
          <a:p>
            <a:fld id="{E23EAA74-9A20-4FD7-A9E9-40A39FA1B3C3}" type="slidenum">
              <a:rPr lang="en-US" altLang="en-US">
                <a:solidFill>
                  <a:srgbClr val="00468B"/>
                </a:solidFill>
              </a:rPr>
              <a:pPr/>
              <a:t>‹#›</a:t>
            </a:fld>
            <a:endParaRPr lang="en-US" altLang="en-US">
              <a:solidFill>
                <a:srgbClr val="00468B"/>
              </a:solidFill>
            </a:endParaRPr>
          </a:p>
        </p:txBody>
      </p:sp>
    </p:spTree>
    <p:extLst>
      <p:ext uri="{BB962C8B-B14F-4D97-AF65-F5344CB8AC3E}">
        <p14:creationId xmlns:p14="http://schemas.microsoft.com/office/powerpoint/2010/main" val="1902420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A03D00-3157-4D76-8A03-670927E5373C}"/>
              </a:ext>
            </a:extLst>
          </p:cNvPr>
          <p:cNvSpPr>
            <a:spLocks noGrp="1"/>
          </p:cNvSpPr>
          <p:nvPr>
            <p:ph type="body" sz="quarter" idx="10"/>
          </p:nvPr>
        </p:nvSpPr>
        <p:spPr>
          <a:xfrm>
            <a:off x="446088" y="1334078"/>
            <a:ext cx="8275320" cy="4870259"/>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Rectangle 8">
            <a:extLst>
              <a:ext uri="{FF2B5EF4-FFF2-40B4-BE49-F238E27FC236}">
                <a16:creationId xmlns:a16="http://schemas.microsoft.com/office/drawing/2014/main" id="{39CBC272-6FE0-45FE-8B4A-03BC82121722}"/>
              </a:ext>
            </a:extLst>
          </p:cNvPr>
          <p:cNvSpPr/>
          <p:nvPr/>
        </p:nvSpPr>
        <p:spPr>
          <a:xfrm rot="5400000" flipH="1">
            <a:off x="4515859" y="-3036694"/>
            <a:ext cx="137160" cy="8275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b="0" i="0" spc="30" baseline="0" err="1">
              <a:solidFill>
                <a:schemeClr val="tx1"/>
              </a:solidFill>
              <a:ea typeface="Neue Haas Grotesk Display Std 55 Roman" charset="0"/>
              <a:cs typeface="Neue Haas Grotesk Display Std 55 Roman" charset="0"/>
            </a:endParaRPr>
          </a:p>
        </p:txBody>
      </p:sp>
      <p:pic>
        <p:nvPicPr>
          <p:cNvPr id="5" name="Picture 4" descr="Image result for nimh nih logo png">
            <a:extLst>
              <a:ext uri="{FF2B5EF4-FFF2-40B4-BE49-F238E27FC236}">
                <a16:creationId xmlns:a16="http://schemas.microsoft.com/office/drawing/2014/main" id="{D43E861A-D05E-4CA8-9C31-9F64A3575A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4543" y="6341496"/>
            <a:ext cx="1314493" cy="347472"/>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a:extLst>
              <a:ext uri="{FF2B5EF4-FFF2-40B4-BE49-F238E27FC236}">
                <a16:creationId xmlns:a16="http://schemas.microsoft.com/office/drawing/2014/main" id="{EA481B0A-6230-4A1A-BB5D-626A6711404E}"/>
              </a:ext>
            </a:extLst>
          </p:cNvPr>
          <p:cNvSpPr>
            <a:spLocks noGrp="1"/>
          </p:cNvSpPr>
          <p:nvPr>
            <p:ph type="title"/>
          </p:nvPr>
        </p:nvSpPr>
        <p:spPr>
          <a:xfrm>
            <a:off x="446086" y="169033"/>
            <a:ext cx="8275321" cy="863354"/>
          </a:xfrm>
          <a:prstGeom prst="rect">
            <a:avLst/>
          </a:prstGeom>
        </p:spPr>
        <p:txBody>
          <a:bodyPr anchor="ctr"/>
          <a:lstStyle>
            <a:lvl1pPr>
              <a:defRPr sz="3200" b="1"/>
            </a:lvl1pPr>
          </a:lstStyle>
          <a:p>
            <a:r>
              <a:rPr lang="en-US"/>
              <a:t>Click to edit Master title style</a:t>
            </a:r>
          </a:p>
        </p:txBody>
      </p:sp>
      <p:sp>
        <p:nvSpPr>
          <p:cNvPr id="15" name="Slide Number Placeholder 1">
            <a:extLst>
              <a:ext uri="{FF2B5EF4-FFF2-40B4-BE49-F238E27FC236}">
                <a16:creationId xmlns:a16="http://schemas.microsoft.com/office/drawing/2014/main" id="{A95EB87A-5F16-4E16-980E-85F23288FF85}"/>
              </a:ext>
            </a:extLst>
          </p:cNvPr>
          <p:cNvSpPr>
            <a:spLocks noGrp="1"/>
          </p:cNvSpPr>
          <p:nvPr>
            <p:ph type="sldNum" sz="quarter" idx="4"/>
          </p:nvPr>
        </p:nvSpPr>
        <p:spPr>
          <a:xfrm>
            <a:off x="243358" y="6408176"/>
            <a:ext cx="405456" cy="214112"/>
          </a:xfrm>
          <a:prstGeom prst="rect">
            <a:avLst/>
          </a:prstGeom>
        </p:spPr>
        <p:txBody>
          <a:bodyPr vert="horz" lIns="91440" tIns="45720" rIns="91440" bIns="45720" rtlCol="0" anchor="ctr"/>
          <a:lstStyle>
            <a:lvl1pPr algn="ctr">
              <a:defRPr sz="1100">
                <a:solidFill>
                  <a:schemeClr val="tx1"/>
                </a:solidFill>
              </a:defRPr>
            </a:lvl1pPr>
          </a:lstStyle>
          <a:p>
            <a:fld id="{0D720DA8-E26F-4FC9-963B-B7A4AC0D8FDC}" type="slidenum">
              <a:rPr lang="en-US" smtClean="0"/>
              <a:pPr/>
              <a:t>‹#›</a:t>
            </a:fld>
            <a:endParaRPr lang="en-US"/>
          </a:p>
        </p:txBody>
      </p:sp>
    </p:spTree>
    <p:extLst>
      <p:ext uri="{BB962C8B-B14F-4D97-AF65-F5344CB8AC3E}">
        <p14:creationId xmlns:p14="http://schemas.microsoft.com/office/powerpoint/2010/main" val="237585798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_Two Column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A03D00-3157-4D76-8A03-670927E5373C}"/>
              </a:ext>
            </a:extLst>
          </p:cNvPr>
          <p:cNvSpPr>
            <a:spLocks noGrp="1"/>
          </p:cNvSpPr>
          <p:nvPr>
            <p:ph type="body" sz="quarter" idx="10"/>
          </p:nvPr>
        </p:nvSpPr>
        <p:spPr>
          <a:xfrm>
            <a:off x="446088" y="1334078"/>
            <a:ext cx="3931920" cy="4870259"/>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Rectangle 8">
            <a:extLst>
              <a:ext uri="{FF2B5EF4-FFF2-40B4-BE49-F238E27FC236}">
                <a16:creationId xmlns:a16="http://schemas.microsoft.com/office/drawing/2014/main" id="{39CBC272-6FE0-45FE-8B4A-03BC82121722}"/>
              </a:ext>
            </a:extLst>
          </p:cNvPr>
          <p:cNvSpPr/>
          <p:nvPr/>
        </p:nvSpPr>
        <p:spPr>
          <a:xfrm rot="5400000" flipH="1">
            <a:off x="4515859" y="-3036694"/>
            <a:ext cx="137160" cy="8275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b="0" i="0" spc="30" baseline="0" err="1">
              <a:solidFill>
                <a:schemeClr val="tx1"/>
              </a:solidFill>
              <a:ea typeface="Neue Haas Grotesk Display Std 55 Roman" charset="0"/>
              <a:cs typeface="Neue Haas Grotesk Display Std 55 Roman" charset="0"/>
            </a:endParaRPr>
          </a:p>
        </p:txBody>
      </p:sp>
      <p:pic>
        <p:nvPicPr>
          <p:cNvPr id="5" name="Picture 4" descr="Image result for nimh nih logo png">
            <a:extLst>
              <a:ext uri="{FF2B5EF4-FFF2-40B4-BE49-F238E27FC236}">
                <a16:creationId xmlns:a16="http://schemas.microsoft.com/office/drawing/2014/main" id="{D43E861A-D05E-4CA8-9C31-9F64A3575A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4543" y="6341496"/>
            <a:ext cx="1314493" cy="347472"/>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a:extLst>
              <a:ext uri="{FF2B5EF4-FFF2-40B4-BE49-F238E27FC236}">
                <a16:creationId xmlns:a16="http://schemas.microsoft.com/office/drawing/2014/main" id="{EA481B0A-6230-4A1A-BB5D-626A6711404E}"/>
              </a:ext>
            </a:extLst>
          </p:cNvPr>
          <p:cNvSpPr>
            <a:spLocks noGrp="1"/>
          </p:cNvSpPr>
          <p:nvPr>
            <p:ph type="title"/>
          </p:nvPr>
        </p:nvSpPr>
        <p:spPr>
          <a:xfrm>
            <a:off x="446086" y="169033"/>
            <a:ext cx="8275321" cy="863354"/>
          </a:xfrm>
          <a:prstGeom prst="rect">
            <a:avLst/>
          </a:prstGeom>
        </p:spPr>
        <p:txBody>
          <a:bodyPr anchor="ctr"/>
          <a:lstStyle>
            <a:lvl1pPr>
              <a:defRPr sz="3200" b="1"/>
            </a:lvl1pPr>
          </a:lstStyle>
          <a:p>
            <a:r>
              <a:rPr lang="en-US"/>
              <a:t>Click to edit Master title style</a:t>
            </a:r>
          </a:p>
        </p:txBody>
      </p:sp>
      <p:sp>
        <p:nvSpPr>
          <p:cNvPr id="15" name="Slide Number Placeholder 1">
            <a:extLst>
              <a:ext uri="{FF2B5EF4-FFF2-40B4-BE49-F238E27FC236}">
                <a16:creationId xmlns:a16="http://schemas.microsoft.com/office/drawing/2014/main" id="{A95EB87A-5F16-4E16-980E-85F23288FF85}"/>
              </a:ext>
            </a:extLst>
          </p:cNvPr>
          <p:cNvSpPr>
            <a:spLocks noGrp="1"/>
          </p:cNvSpPr>
          <p:nvPr>
            <p:ph type="sldNum" sz="quarter" idx="4"/>
          </p:nvPr>
        </p:nvSpPr>
        <p:spPr>
          <a:xfrm>
            <a:off x="243358" y="6408176"/>
            <a:ext cx="405456" cy="214112"/>
          </a:xfrm>
          <a:prstGeom prst="rect">
            <a:avLst/>
          </a:prstGeom>
        </p:spPr>
        <p:txBody>
          <a:bodyPr vert="horz" lIns="91440" tIns="45720" rIns="91440" bIns="45720" rtlCol="0" anchor="ctr"/>
          <a:lstStyle>
            <a:lvl1pPr algn="ctr">
              <a:defRPr sz="1100">
                <a:solidFill>
                  <a:schemeClr val="tx1"/>
                </a:solidFill>
              </a:defRPr>
            </a:lvl1pPr>
          </a:lstStyle>
          <a:p>
            <a:fld id="{0D720DA8-E26F-4FC9-963B-B7A4AC0D8FDC}" type="slidenum">
              <a:rPr lang="en-US" smtClean="0"/>
              <a:pPr/>
              <a:t>‹#›</a:t>
            </a:fld>
            <a:endParaRPr lang="en-US"/>
          </a:p>
        </p:txBody>
      </p:sp>
      <p:sp>
        <p:nvSpPr>
          <p:cNvPr id="7" name="Text Placeholder 2">
            <a:extLst>
              <a:ext uri="{FF2B5EF4-FFF2-40B4-BE49-F238E27FC236}">
                <a16:creationId xmlns:a16="http://schemas.microsoft.com/office/drawing/2014/main" id="{18B2679D-EB16-4610-8CD6-7E609EA6AEB9}"/>
              </a:ext>
            </a:extLst>
          </p:cNvPr>
          <p:cNvSpPr>
            <a:spLocks noGrp="1"/>
          </p:cNvSpPr>
          <p:nvPr>
            <p:ph type="body" sz="quarter" idx="11"/>
          </p:nvPr>
        </p:nvSpPr>
        <p:spPr>
          <a:xfrm>
            <a:off x="4789487" y="1334078"/>
            <a:ext cx="3931920" cy="4870259"/>
          </a:xfrm>
          <a:prstGeom prst="rect">
            <a:avLst/>
          </a:prstGeo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4728608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No Log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CBC272-6FE0-45FE-8B4A-03BC82121722}"/>
              </a:ext>
            </a:extLst>
          </p:cNvPr>
          <p:cNvSpPr/>
          <p:nvPr/>
        </p:nvSpPr>
        <p:spPr>
          <a:xfrm rot="5400000" flipH="1">
            <a:off x="4515859" y="-3036694"/>
            <a:ext cx="137160" cy="8275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b="0" i="0" spc="30" baseline="0" err="1">
              <a:solidFill>
                <a:schemeClr val="tx1"/>
              </a:solidFill>
              <a:ea typeface="Neue Haas Grotesk Display Std 55 Roman" charset="0"/>
              <a:cs typeface="Neue Haas Grotesk Display Std 55 Roman" charset="0"/>
            </a:endParaRPr>
          </a:p>
        </p:txBody>
      </p:sp>
      <p:sp>
        <p:nvSpPr>
          <p:cNvPr id="10" name="Text Placeholder 2">
            <a:extLst>
              <a:ext uri="{FF2B5EF4-FFF2-40B4-BE49-F238E27FC236}">
                <a16:creationId xmlns:a16="http://schemas.microsoft.com/office/drawing/2014/main" id="{0F36C9A2-1462-4EF6-98BA-90522432948B}"/>
              </a:ext>
            </a:extLst>
          </p:cNvPr>
          <p:cNvSpPr>
            <a:spLocks noGrp="1"/>
          </p:cNvSpPr>
          <p:nvPr>
            <p:ph type="body" sz="quarter" idx="11"/>
          </p:nvPr>
        </p:nvSpPr>
        <p:spPr>
          <a:xfrm>
            <a:off x="446088" y="1334078"/>
            <a:ext cx="8275637" cy="4870259"/>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2" name="Title 11">
            <a:extLst>
              <a:ext uri="{FF2B5EF4-FFF2-40B4-BE49-F238E27FC236}">
                <a16:creationId xmlns:a16="http://schemas.microsoft.com/office/drawing/2014/main" id="{7CDF819A-5A50-4E6F-9B08-9E0C92571246}"/>
              </a:ext>
            </a:extLst>
          </p:cNvPr>
          <p:cNvSpPr>
            <a:spLocks noGrp="1"/>
          </p:cNvSpPr>
          <p:nvPr>
            <p:ph type="title"/>
          </p:nvPr>
        </p:nvSpPr>
        <p:spPr>
          <a:xfrm>
            <a:off x="446088" y="169033"/>
            <a:ext cx="8275637" cy="863354"/>
          </a:xfrm>
          <a:prstGeom prst="rect">
            <a:avLst/>
          </a:prstGeom>
        </p:spPr>
        <p:txBody>
          <a:bodyPr anchor="ctr"/>
          <a:lstStyle>
            <a:lvl1pPr>
              <a:defRPr sz="3200" b="1"/>
            </a:lvl1pPr>
          </a:lstStyle>
          <a:p>
            <a:r>
              <a:rPr lang="en-US"/>
              <a:t>Click to edit Master title style</a:t>
            </a:r>
          </a:p>
        </p:txBody>
      </p:sp>
      <p:sp>
        <p:nvSpPr>
          <p:cNvPr id="7" name="Slide Number Placeholder 1">
            <a:extLst>
              <a:ext uri="{FF2B5EF4-FFF2-40B4-BE49-F238E27FC236}">
                <a16:creationId xmlns:a16="http://schemas.microsoft.com/office/drawing/2014/main" id="{1F6EA724-4552-4668-B56D-7707E7376043}"/>
              </a:ext>
            </a:extLst>
          </p:cNvPr>
          <p:cNvSpPr>
            <a:spLocks noGrp="1"/>
          </p:cNvSpPr>
          <p:nvPr>
            <p:ph type="sldNum" sz="quarter" idx="4"/>
          </p:nvPr>
        </p:nvSpPr>
        <p:spPr>
          <a:xfrm>
            <a:off x="243358" y="6408176"/>
            <a:ext cx="405456" cy="214112"/>
          </a:xfrm>
          <a:prstGeom prst="rect">
            <a:avLst/>
          </a:prstGeom>
        </p:spPr>
        <p:txBody>
          <a:bodyPr vert="horz" lIns="91440" tIns="45720" rIns="91440" bIns="45720" rtlCol="0" anchor="ctr"/>
          <a:lstStyle>
            <a:lvl1pPr algn="ctr">
              <a:defRPr sz="1100">
                <a:solidFill>
                  <a:schemeClr val="tx1"/>
                </a:solidFill>
              </a:defRPr>
            </a:lvl1pPr>
          </a:lstStyle>
          <a:p>
            <a:fld id="{0D720DA8-E26F-4FC9-963B-B7A4AC0D8FDC}" type="slidenum">
              <a:rPr lang="en-US" smtClean="0"/>
              <a:pPr/>
              <a:t>‹#›</a:t>
            </a:fld>
            <a:endParaRPr lang="en-US"/>
          </a:p>
        </p:txBody>
      </p:sp>
    </p:spTree>
    <p:extLst>
      <p:ext uri="{BB962C8B-B14F-4D97-AF65-F5344CB8AC3E}">
        <p14:creationId xmlns:p14="http://schemas.microsoft.com/office/powerpoint/2010/main" val="189391638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6" name="Title 5"/>
          <p:cNvSpPr>
            <a:spLocks noGrp="1"/>
          </p:cNvSpPr>
          <p:nvPr>
            <p:ph type="title"/>
          </p:nvPr>
        </p:nvSpPr>
        <p:spPr>
          <a:xfrm>
            <a:off x="4116574" y="2074880"/>
            <a:ext cx="4825814" cy="1321454"/>
          </a:xfrm>
          <a:prstGeom prst="rect">
            <a:avLst/>
          </a:prstGeom>
        </p:spPr>
        <p:txBody>
          <a:bodyPr/>
          <a:lstStyle>
            <a:lvl1pPr indent="0" algn="l">
              <a:lnSpc>
                <a:spcPct val="100000"/>
              </a:lnSpc>
              <a:defRPr b="0"/>
            </a:lvl1pPr>
          </a:lstStyle>
          <a:p>
            <a:r>
              <a:rPr lang="en-US"/>
              <a:t>Click to edit Master title style</a:t>
            </a:r>
          </a:p>
        </p:txBody>
      </p:sp>
      <p:sp>
        <p:nvSpPr>
          <p:cNvPr id="8" name="Text Placeholder 7"/>
          <p:cNvSpPr>
            <a:spLocks noGrp="1"/>
          </p:cNvSpPr>
          <p:nvPr>
            <p:ph type="body" sz="quarter" idx="10"/>
          </p:nvPr>
        </p:nvSpPr>
        <p:spPr>
          <a:xfrm>
            <a:off x="4116304" y="3720948"/>
            <a:ext cx="3529095" cy="1705055"/>
          </a:xfrm>
          <a:prstGeom prst="rect">
            <a:avLst/>
          </a:prstGeom>
        </p:spPr>
        <p:txBody>
          <a:bodyPr vert="horz"/>
          <a:lstStyle>
            <a:lvl1pPr marL="0" indent="0">
              <a:buNone/>
              <a:defRPr>
                <a:solidFill>
                  <a:srgbClr val="FFFFFF"/>
                </a:solidFill>
              </a:defRPr>
            </a:lvl1pPr>
            <a:lvl2pPr marL="339725" indent="0">
              <a:buNone/>
              <a:defRPr i="1"/>
            </a:lvl2pPr>
            <a:lvl3pPr marL="749300" indent="0">
              <a:buNone/>
              <a:defRPr>
                <a:solidFill>
                  <a:srgbClr val="FFFFFF"/>
                </a:solidFill>
              </a:defRPr>
            </a:lvl3pPr>
            <a:lvl4pPr marL="1079500" indent="0">
              <a:buNone/>
              <a:defRPr>
                <a:solidFill>
                  <a:srgbClr val="FFFFFF"/>
                </a:solidFill>
              </a:defRPr>
            </a:lvl4pPr>
            <a:lvl5pPr marL="1371600" indent="0">
              <a:buNone/>
              <a:defRPr>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1472330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559" y="1419032"/>
            <a:ext cx="8624589" cy="4753168"/>
          </a:xfrm>
          <a:prstGeom prst="rect">
            <a:avLst/>
          </a:prstGeom>
        </p:spPr>
        <p:txBody>
          <a:bodyPr/>
          <a:lstStyle>
            <a:lvl1pPr marL="254000" indent="-254000">
              <a:buClr>
                <a:srgbClr val="005395"/>
              </a:buClr>
              <a:buSzPct val="135000"/>
              <a:defRPr sz="2000"/>
            </a:lvl1pPr>
            <a:lvl2pPr marL="574675" indent="-234950">
              <a:buClr>
                <a:srgbClr val="005395"/>
              </a:buClr>
              <a:buSzPct val="80000"/>
              <a:buFont typeface="Arial Unicode MS"/>
              <a:buChar char="■"/>
              <a:defRPr/>
            </a:lvl2pPr>
            <a:lvl3pPr marL="912813" indent="-230188">
              <a:buClr>
                <a:srgbClr val="005395"/>
              </a:buClr>
              <a:buSzPct val="80000"/>
              <a:buFont typeface="Arial Unicode MS"/>
              <a:buChar char="■"/>
              <a:defRPr sz="1600"/>
            </a:lvl3pPr>
            <a:lvl4pPr marL="1257300" indent="-228600">
              <a:buClr>
                <a:srgbClr val="005395"/>
              </a:buClr>
              <a:buSzPct val="80000"/>
              <a:buFont typeface="Arial Unicode MS"/>
              <a:buChar char="■"/>
              <a:defRPr/>
            </a:lvl4pPr>
            <a:lvl5pPr marL="1603375" indent="-231775">
              <a:buClr>
                <a:srgbClr val="005395"/>
              </a:buClr>
              <a:buSzPct val="80000"/>
              <a:buFont typeface="Arial Unicode MS"/>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6" name="Slide Number Placeholder 3"/>
          <p:cNvSpPr>
            <a:spLocks noGrp="1"/>
          </p:cNvSpPr>
          <p:nvPr>
            <p:ph type="sldNum" sz="quarter" idx="10"/>
          </p:nvPr>
        </p:nvSpPr>
        <p:spPr/>
        <p:txBody>
          <a:bodyPr/>
          <a:lstStyle>
            <a:lvl1pPr>
              <a:defRPr/>
            </a:lvl1pPr>
          </a:lstStyle>
          <a:p>
            <a:fld id="{20765C9B-9F83-4A8D-A7CD-EAAF7DC75087}" type="slidenum">
              <a:rPr lang="en-US" altLang="en-US" smtClean="0">
                <a:solidFill>
                  <a:srgbClr val="00468B"/>
                </a:solidFill>
              </a:rPr>
              <a:pPr/>
              <a:t>‹#›</a:t>
            </a:fld>
            <a:endParaRPr lang="en-US" altLang="en-US">
              <a:solidFill>
                <a:srgbClr val="00468B"/>
              </a:solidFill>
            </a:endParaRPr>
          </a:p>
        </p:txBody>
      </p:sp>
    </p:spTree>
    <p:extLst>
      <p:ext uri="{BB962C8B-B14F-4D97-AF65-F5344CB8AC3E}">
        <p14:creationId xmlns:p14="http://schemas.microsoft.com/office/powerpoint/2010/main" val="3185517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2400" y="6477000"/>
            <a:ext cx="2403475" cy="22860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2687638" y="6477000"/>
            <a:ext cx="2895600" cy="22860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888B59D-F3EC-46E4-8111-1432E0A3A92B}" type="slidenum">
              <a:rPr lang="en-US"/>
              <a:pPr/>
              <a:t>‹#›</a:t>
            </a:fld>
            <a:endParaRPr lang="en-US"/>
          </a:p>
        </p:txBody>
      </p:sp>
    </p:spTree>
    <p:extLst>
      <p:ext uri="{BB962C8B-B14F-4D97-AF65-F5344CB8AC3E}">
        <p14:creationId xmlns:p14="http://schemas.microsoft.com/office/powerpoint/2010/main" val="52051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00539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a:solidFill>
                <a:srgbClr val="00468B"/>
              </a:solidFill>
            </a:endParaRPr>
          </a:p>
        </p:txBody>
      </p:sp>
      <p:sp>
        <p:nvSpPr>
          <p:cNvPr id="5" name="Rectangle 4"/>
          <p:cNvSpPr/>
          <p:nvPr userDrawn="1"/>
        </p:nvSpPr>
        <p:spPr bwMode="auto">
          <a:xfrm>
            <a:off x="0" y="1925638"/>
            <a:ext cx="9144000" cy="1644650"/>
          </a:xfrm>
          <a:prstGeom prst="rect">
            <a:avLst/>
          </a:prstGeom>
          <a:gradFill>
            <a:gsLst>
              <a:gs pos="0">
                <a:schemeClr val="bg1">
                  <a:lumMod val="65000"/>
                </a:schemeClr>
              </a:gs>
              <a:gs pos="66000">
                <a:schemeClr val="bg1">
                  <a:lumMod val="50000"/>
                </a:schemeClr>
              </a:gs>
              <a:gs pos="29000">
                <a:schemeClr val="bg1">
                  <a:lumMod val="50000"/>
                </a:schemeClr>
              </a:gs>
              <a:gs pos="93000">
                <a:schemeClr val="bg1">
                  <a:lumMod val="65000"/>
                </a:schemeClr>
              </a:gs>
            </a:gsLst>
            <a:lin ang="4440000" scaled="0"/>
          </a:gradFill>
          <a:ln w="63500" cap="flat" cmpd="sng" algn="ctr">
            <a:noFill/>
            <a:prstDash val="solid"/>
            <a:round/>
            <a:headEnd type="none" w="med" len="med"/>
            <a:tailEnd type="none" w="med" len="med"/>
          </a:ln>
          <a:effectLst/>
        </p:spPr>
        <p:txBody>
          <a:bodyPr/>
          <a:lstStyle/>
          <a:p>
            <a:pPr>
              <a:defRPr/>
            </a:pPr>
            <a:endParaRPr lang="en-US" sz="2400">
              <a:solidFill>
                <a:srgbClr val="00468B"/>
              </a:solidFill>
            </a:endParaRPr>
          </a:p>
        </p:txBody>
      </p:sp>
      <p:pic>
        <p:nvPicPr>
          <p:cNvPr id="7"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1968500"/>
            <a:ext cx="4810126"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NIH_NIMH_Master_Logo_Rev.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31100" y="6142038"/>
            <a:ext cx="141128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HS Logo-rev.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713538" y="5976938"/>
            <a:ext cx="73025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2252663"/>
            <a:ext cx="979488"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81213" y="2252663"/>
            <a:ext cx="979487"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a:cxnSpLocks noChangeShapeType="1"/>
          </p:cNvCxnSpPr>
          <p:nvPr userDrawn="1"/>
        </p:nvCxnSpPr>
        <p:spPr bwMode="auto">
          <a:xfrm>
            <a:off x="0" y="1925638"/>
            <a:ext cx="9144000" cy="0"/>
          </a:xfrm>
          <a:prstGeom prst="line">
            <a:avLst/>
          </a:prstGeom>
          <a:noFill/>
          <a:ln w="635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14" name="Straight Connector 13"/>
          <p:cNvCxnSpPr>
            <a:cxnSpLocks noChangeShapeType="1"/>
          </p:cNvCxnSpPr>
          <p:nvPr userDrawn="1"/>
        </p:nvCxnSpPr>
        <p:spPr bwMode="auto">
          <a:xfrm>
            <a:off x="0" y="3571875"/>
            <a:ext cx="9144000" cy="0"/>
          </a:xfrm>
          <a:prstGeom prst="line">
            <a:avLst/>
          </a:prstGeom>
          <a:noFill/>
          <a:ln w="635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pic>
        <p:nvPicPr>
          <p:cNvPr id="15" name="Picture 16"/>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42988" y="2252663"/>
            <a:ext cx="974725"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122613" y="2254250"/>
            <a:ext cx="979487"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4116574" y="2074880"/>
            <a:ext cx="4825814" cy="1321454"/>
          </a:xfrm>
          <a:prstGeom prst="rect">
            <a:avLst/>
          </a:prstGeom>
        </p:spPr>
        <p:txBody>
          <a:bodyPr/>
          <a:lstStyle>
            <a:lvl1pPr indent="0" algn="l">
              <a:lnSpc>
                <a:spcPct val="100000"/>
              </a:lnSpc>
              <a:defRPr b="0"/>
            </a:lvl1pPr>
          </a:lstStyle>
          <a:p>
            <a:r>
              <a:rPr lang="en-US"/>
              <a:t>Click to edit Master title style</a:t>
            </a:r>
          </a:p>
        </p:txBody>
      </p:sp>
      <p:sp>
        <p:nvSpPr>
          <p:cNvPr id="8" name="Text Placeholder 7"/>
          <p:cNvSpPr>
            <a:spLocks noGrp="1"/>
          </p:cNvSpPr>
          <p:nvPr>
            <p:ph type="body" sz="quarter" idx="10"/>
          </p:nvPr>
        </p:nvSpPr>
        <p:spPr>
          <a:xfrm>
            <a:off x="4116304" y="3720948"/>
            <a:ext cx="3529095" cy="1705055"/>
          </a:xfrm>
          <a:prstGeom prst="rect">
            <a:avLst/>
          </a:prstGeom>
        </p:spPr>
        <p:txBody>
          <a:bodyPr vert="horz"/>
          <a:lstStyle>
            <a:lvl1pPr marL="0" indent="0">
              <a:buNone/>
              <a:defRPr>
                <a:solidFill>
                  <a:srgbClr val="FFFFFF"/>
                </a:solidFill>
              </a:defRPr>
            </a:lvl1pPr>
            <a:lvl2pPr marL="339725" indent="0">
              <a:buNone/>
              <a:defRPr i="1"/>
            </a:lvl2pPr>
            <a:lvl3pPr marL="749300" indent="0">
              <a:buNone/>
              <a:defRPr>
                <a:solidFill>
                  <a:srgbClr val="FFFFFF"/>
                </a:solidFill>
              </a:defRPr>
            </a:lvl3pPr>
            <a:lvl4pPr marL="1079500" indent="0">
              <a:buNone/>
              <a:defRPr>
                <a:solidFill>
                  <a:srgbClr val="FFFFFF"/>
                </a:solidFill>
              </a:defRPr>
            </a:lvl4pPr>
            <a:lvl5pPr marL="1371600" indent="0">
              <a:buNone/>
              <a:defRPr>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2390730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13" descr="HHS Logo-PMS653.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IH_NIMH_Master_Logo_2Color.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18559" y="1419032"/>
            <a:ext cx="8624589" cy="4753168"/>
          </a:xfrm>
          <a:prstGeom prst="rect">
            <a:avLst/>
          </a:prstGeom>
        </p:spPr>
        <p:txBody>
          <a:bodyPr/>
          <a:lstStyle>
            <a:lvl1pPr marL="254000" indent="-254000">
              <a:buClr>
                <a:srgbClr val="005395"/>
              </a:buClr>
              <a:buSzPct val="135000"/>
              <a:defRPr sz="2000"/>
            </a:lvl1pPr>
            <a:lvl2pPr marL="574675" indent="-234950">
              <a:buClr>
                <a:srgbClr val="005395"/>
              </a:buClr>
              <a:buSzPct val="80000"/>
              <a:buFont typeface="Arial Unicode MS"/>
              <a:buChar char="■"/>
              <a:defRPr/>
            </a:lvl2pPr>
            <a:lvl3pPr marL="912813" indent="-230188">
              <a:buClr>
                <a:srgbClr val="005395"/>
              </a:buClr>
              <a:buSzPct val="80000"/>
              <a:buFont typeface="Arial Unicode MS"/>
              <a:buChar char="■"/>
              <a:defRPr sz="1600"/>
            </a:lvl3pPr>
            <a:lvl4pPr marL="1257300" indent="-228600">
              <a:buClr>
                <a:srgbClr val="005395"/>
              </a:buClr>
              <a:buSzPct val="80000"/>
              <a:buFont typeface="Arial Unicode MS"/>
              <a:buChar char="■"/>
              <a:defRPr/>
            </a:lvl4pPr>
            <a:lvl5pPr marL="1603375" indent="-231775">
              <a:buClr>
                <a:srgbClr val="005395"/>
              </a:buClr>
              <a:buSzPct val="80000"/>
              <a:buFont typeface="Arial Unicode MS"/>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6" name="Slide Number Placeholder 3"/>
          <p:cNvSpPr>
            <a:spLocks noGrp="1"/>
          </p:cNvSpPr>
          <p:nvPr>
            <p:ph type="sldNum" sz="quarter" idx="10"/>
          </p:nvPr>
        </p:nvSpPr>
        <p:spPr/>
        <p:txBody>
          <a:bodyPr/>
          <a:lstStyle>
            <a:lvl1pPr>
              <a:defRPr/>
            </a:lvl1pPr>
          </a:lstStyle>
          <a:p>
            <a:fld id="{20765C9B-9F83-4A8D-A7CD-EAAF7DC75087}" type="slidenum">
              <a:rPr lang="en-US" altLang="en-US">
                <a:solidFill>
                  <a:srgbClr val="00468B"/>
                </a:solidFill>
              </a:rPr>
              <a:pPr/>
              <a:t>‹#›</a:t>
            </a:fld>
            <a:endParaRPr lang="en-US" altLang="en-US">
              <a:solidFill>
                <a:srgbClr val="00468B"/>
              </a:solidFill>
            </a:endParaRPr>
          </a:p>
        </p:txBody>
      </p:sp>
    </p:spTree>
    <p:extLst>
      <p:ext uri="{BB962C8B-B14F-4D97-AF65-F5344CB8AC3E}">
        <p14:creationId xmlns:p14="http://schemas.microsoft.com/office/powerpoint/2010/main" val="357028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AA790FFB-9074-4A89-B646-C91148FECA22}"/>
              </a:ext>
            </a:extLst>
          </p:cNvPr>
          <p:cNvSpPr>
            <a:spLocks noGrp="1"/>
          </p:cNvSpPr>
          <p:nvPr>
            <p:ph type="sldNum" sz="quarter" idx="4"/>
          </p:nvPr>
        </p:nvSpPr>
        <p:spPr>
          <a:xfrm>
            <a:off x="243358" y="6408176"/>
            <a:ext cx="405456" cy="214112"/>
          </a:xfrm>
          <a:prstGeom prst="rect">
            <a:avLst/>
          </a:prstGeom>
        </p:spPr>
        <p:txBody>
          <a:bodyPr anchor="ctr"/>
          <a:lstStyle>
            <a:lvl1pPr algn="ctr">
              <a:defRPr sz="1100"/>
            </a:lvl1pPr>
          </a:lstStyle>
          <a:p>
            <a:fld id="{0D720DA8-E26F-4FC9-963B-B7A4AC0D8FDC}" type="slidenum">
              <a:rPr lang="en-US" smtClean="0"/>
              <a:pPr/>
              <a:t>‹#›</a:t>
            </a:fld>
            <a:endParaRPr lang="en-US"/>
          </a:p>
        </p:txBody>
      </p:sp>
      <p:sp>
        <p:nvSpPr>
          <p:cNvPr id="3" name="Rectangle 2">
            <a:extLst>
              <a:ext uri="{FF2B5EF4-FFF2-40B4-BE49-F238E27FC236}">
                <a16:creationId xmlns:a16="http://schemas.microsoft.com/office/drawing/2014/main" id="{E964CB47-610D-464F-A95B-4CD52BAAF0E0}"/>
              </a:ext>
            </a:extLst>
          </p:cNvPr>
          <p:cNvSpPr/>
          <p:nvPr/>
        </p:nvSpPr>
        <p:spPr>
          <a:xfrm rot="5400000" flipH="1">
            <a:off x="4515859" y="-3036694"/>
            <a:ext cx="137160" cy="8275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b="0" i="0" spc="30" baseline="0" err="1">
              <a:solidFill>
                <a:schemeClr val="tx1"/>
              </a:solidFill>
              <a:ea typeface="Neue Haas Grotesk Display Std 55 Roman" charset="0"/>
              <a:cs typeface="Neue Haas Grotesk Display Std 55 Roman" charset="0"/>
            </a:endParaRPr>
          </a:p>
        </p:txBody>
      </p:sp>
    </p:spTree>
    <p:extLst>
      <p:ext uri="{BB962C8B-B14F-4D97-AF65-F5344CB8AC3E}">
        <p14:creationId xmlns:p14="http://schemas.microsoft.com/office/powerpoint/2010/main" val="392824669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61" r:id="rId8"/>
    <p:sldLayoutId id="2147483662" r:id="rId9"/>
    <p:sldLayoutId id="2147483663" r:id="rId10"/>
    <p:sldLayoutId id="214748366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database.ich.org/sites/default/files/E6_R2_Addendum.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atabase.ich.org/sites/default/files/E6_R2_Addendum.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atabase.ich.org/sites/default/files/E6_R2_Addendum.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atabase.ich.org/sites/default/files/E6_R2_Addendum.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a.%09https:/wwwapps.nimh.nih.gov/rmr/recruitment/displayRecruitmentHome.action?_HDIV_STATE_=8-1-E045F5F76DEB00ACF68D3124A30E6006"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imh.nih.gov/funding/clinical-research/clinical-research-toolbox/documents/nimh_delegation_of_authority_log_template_v1_july_2019_158222.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nimh.nih.gov/funding/clinical-research/clinical-research-toolbox/documents/nimh_study_training_log_template_v1_july_2019_158241.doc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atabase.ich.org/sites/default/files/E6_R2_Addendum.pdf" TargetMode="External"/><Relationship Id="rId2" Type="http://schemas.openxmlformats.org/officeDocument/2006/relationships/hyperlink" Target="https://www.fda.gov/media/93884/download"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atabase.ich.org/sites/default/files/E6_R2_Addendum.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accessdata.fda.gov/scripts/cdrh/cfdocs/cfcfr/cfrsearch.cfm?cfrpart=11"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database.ich.org/sites/default/files/E6_R2_Addendum.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atabase.ich.org/sites/default/files/E6_R2_Addendum.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ww.accessdata.fda.gov/scripts/cdrh/cfdocs/cfcfr/CFRSearch.cfm?fr=312.62" TargetMode="External"/><Relationship Id="rId4" Type="http://schemas.openxmlformats.org/officeDocument/2006/relationships/hyperlink" Target="https://grants.nih.gov/grants/policy/nihgps/html5/section_8/8.4.2_record_retention_and_access.ht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ecfr.gov/cgi-bin/retrieveECFR?gp=&amp;SID=83cd09e1c0f5c6937cd9d7513160fc3f&amp;pitd=20180719&amp;n=pt45.1.46&amp;r=PART&amp;ty=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database.ich.org/sites/default/files/E6_R2_Addendum.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ecfr.gov/cgi-bin/retrieveECFR?gp=&amp;SID=83cd09e1c0f5c6937cd9d7513160fc3f&amp;pitd=20180719&amp;n=pt45.1.46&amp;r=PART&amp;ty=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database.ich.org/sites/default/files/E6_R2_Addendum.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database.ich.org/sites/default/files/E6_R2_Addendum.pdf" TargetMode="External"/><Relationship Id="rId2" Type="http://schemas.openxmlformats.org/officeDocument/2006/relationships/hyperlink" Target="https://www.ecfr.gov/cgi-bin/retrieveECFR?gp=&amp;SID=83cd09e1c0f5c6937cd9d7513160fc3f&amp;pitd=20180719&amp;n=pt45.1.46&amp;r=PART&amp;ty=HTML" TargetMode="External"/><Relationship Id="rId1" Type="http://schemas.openxmlformats.org/officeDocument/2006/relationships/slideLayout" Target="../slideLayouts/slideLayout2.xml"/><Relationship Id="rId4" Type="http://schemas.openxmlformats.org/officeDocument/2006/relationships/hyperlink" Target="https://www.nimh.nih.gov/funding/clinical-research/clinical-research-toolbox/documents/nimh_documentation_of_informed_consent_template_v1_july_2019_158223.doc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ecfr.gov/cgi-bin/retrieveECFR?gp=&amp;SID=83cd09e1c0f5c6937cd9d7513160fc3f&amp;pitd=20180719&amp;n=pt45.1.46&amp;r=PART&amp;ty=HTML#sp45.1.46.b" TargetMode="External"/><Relationship Id="rId2" Type="http://schemas.openxmlformats.org/officeDocument/2006/relationships/hyperlink" Target="https://www.ecfr.gov/cgi-bin/retrieveECFR?gp=&amp;SID=83cd09e1c0f5c6937cd9d7513160fc3f&amp;pitd=20180719&amp;n=pt45.1.46&amp;r=PART&amp;ty=HTML" TargetMode="External"/><Relationship Id="rId1" Type="http://schemas.openxmlformats.org/officeDocument/2006/relationships/slideLayout" Target="../slideLayouts/slideLayout2.xml"/><Relationship Id="rId6" Type="http://schemas.openxmlformats.org/officeDocument/2006/relationships/hyperlink" Target="https://database.ich.org/sites/default/files/E6_R2_Addendum.pdf" TargetMode="External"/><Relationship Id="rId5" Type="http://schemas.openxmlformats.org/officeDocument/2006/relationships/hyperlink" Target="https://www.ecfr.gov/cgi-bin/retrieveECFR?gp=&amp;SID=83cd09e1c0f5c6937cd9d7513160fc3f&amp;pitd=20180719&amp;n=pt45.1.46&amp;r=PART&amp;ty=HTML#sp45.1.46.d" TargetMode="External"/><Relationship Id="rId4" Type="http://schemas.openxmlformats.org/officeDocument/2006/relationships/hyperlink" Target="https://www.ecfr.gov/cgi-bin/retrieveECFR?gp=&amp;SID=83cd09e1c0f5c6937cd9d7513160fc3f&amp;pitd=20180719&amp;n=pt45.1.46&amp;r=PART&amp;ty=HTML#sp45.1.46.c"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database.ich.org/sites/default/files/E6_R2_Addendum.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database.ich.org/sites/default/files/E6_R2_Addendum.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atabase.ich.org/sites/default/files/E6_R2_Addendum.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atabase.ich.org/sites/default/files/E6_R2_Addendum.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atabase.ich.org/sites/default/files/E6_R2_Addendum.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nimh.nih.gov/funding/clinical-research/clinical-research-toolbox/documents/nimh_subject-specific_protocol_deviation_log_template_v1_july_2019_158246.doc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nimh.nih.gov/funding/clinical-research/clinical-research-toolbox/documents/nimh_study-wide_protocol_deviation_log_template_v1_july_2019_158243.docx"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nimh.nih.gov/funding/clinical-research/clinical-research-toolbox/documents/nimh_concomitant_medication_log_template_v1_july_2019_158212.doc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atabase.ich.org/sites/default/files/E6_R2_Addendum.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ecfr.gov/cgi-bin/retrieveECFR?gp=&amp;SID=83cd09e1c0f5c6937cd9d7513160fc3f&amp;pitd=20180719&amp;n=pt45.1.46&amp;r=PART&amp;ty=HTML"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database.ich.org/sites/default/files/E6_R2_Addendum.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nimh.nih.gov/funding/clinical-research/clinical-research-toolbox/documents/nimh_master_investigational_product_dispensing_and_accountability_log_template_v1_july_2019_158230.docx" TargetMode="External"/><Relationship Id="rId5" Type="http://schemas.openxmlformats.org/officeDocument/2006/relationships/hyperlink" Target="https://www.nimh.nih.gov/funding/clinical-research/clinical-research-toolbox/documents/nimh_subject-specific_investigational_product_dispensation_and_accountability_log_template_v1_july_2019_158244.docx" TargetMode="External"/><Relationship Id="rId4" Type="http://schemas.openxmlformats.org/officeDocument/2006/relationships/hyperlink" Target="https://www.nimh.nih.gov/sites/default/files/documents/funding/clinical-research/clinical-research-toolbox/documents/nimh_investigational_product_ip_management_standard_operating_procedure_sop_template_v1_july_2019.docx"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hhs.gov/ohrp/policy/advevntguid.html#AA"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ctep.cancer.gov/protocolDevelopment/electronic_applications/docs/CTCAE_v5_Quick_Reference_8.5x11.pd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hhs.gov/ohrp/policy/advevntguid.html#AA"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nimh.nih.gov/funding/clinical-research/clinical-research-toolbox/documents/nimh_subject-specific_adverse_event_ae_log_template_v1_july_2019_158247.doc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www.nimh.nih.gov/funding/clinical-research/clinical-research-toolbox/documents/nimh_study-wide_ae_log_template_v1_july_2019_158242.docx"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database.ich.org/sites/default/files/E6_R2_Addendum.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fda.gov/media/71188/download" TargetMode="External"/><Relationship Id="rId2" Type="http://schemas.openxmlformats.org/officeDocument/2006/relationships/hyperlink" Target="https://database.ich.org/sites/default/files/E6_R2_Addendum.pdf" TargetMode="External"/><Relationship Id="rId1" Type="http://schemas.openxmlformats.org/officeDocument/2006/relationships/slideLayout" Target="../slideLayouts/slideLayout2.xml"/><Relationship Id="rId4" Type="http://schemas.openxmlformats.org/officeDocument/2006/relationships/hyperlink" Target="https://www.nimh.nih.gov/funding/clinical-research/nimh-reportable-events-policy.shtml"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fda.gov/regulatory-information/search-fda-guidance-documents/e2a-clinical-safety-data-management-definitions-and-standards-expedited-reporting" TargetMode="External"/><Relationship Id="rId2" Type="http://schemas.openxmlformats.org/officeDocument/2006/relationships/hyperlink" Target="https://database.ich.org/sites/default/files/E6_R2_Addendum.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atabase.ich.org/sites/default/files/E6_R2_Addendum.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fda.gov/Safety/MedWatch/HowToReport/DownloadForms/default.ht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hyperlink" Target="https://www.hhs.gov/ohrp/regulations-and-policy/guidance/reviewing-unanticipated-problems/index.html#AA" TargetMode="External"/><Relationship Id="rId3" Type="http://schemas.openxmlformats.org/officeDocument/2006/relationships/hyperlink" Target="https://www.nimh.nih.gov/funding/clinical-research/nimh-reportable-events-policy.shtml" TargetMode="External"/><Relationship Id="rId7" Type="http://schemas.openxmlformats.org/officeDocument/2006/relationships/hyperlink" Target="https://videocast.nih.gov/pdf/ohrp072414.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hhs.gov/ohrp/regulations-and-policy/guidance/reviewing-unanticipated-problems/index.html#Q1" TargetMode="External"/><Relationship Id="rId5" Type="http://schemas.openxmlformats.org/officeDocument/2006/relationships/hyperlink" Target="https://www.hhs.gov/ohrp/regulations-and-policy/guidance/reviewing-unanticipated-problems/index.html#Q6" TargetMode="External"/><Relationship Id="rId4" Type="http://schemas.openxmlformats.org/officeDocument/2006/relationships/hyperlink" Target="http://www.hhs.gov/ohrp/policy/advevntguid.html#Q6" TargetMode="External"/></Relationships>
</file>

<file path=ppt/slides/_rels/slide52.xml.rels><?xml version="1.0" encoding="UTF-8" standalone="yes"?>
<Relationships xmlns="http://schemas.openxmlformats.org/package/2006/relationships"><Relationship Id="rId2" Type="http://schemas.openxmlformats.org/officeDocument/2006/relationships/hyperlink" Target="https://www.hhs.gov/ohrp/regulations-and-policy/guidance/reviewing-unanticipated-problems/index.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oxfordreference.com/view/10.1093/oi/authority.20110803100237642#:~:text=Quick%20Reference,A%20Dictionary%20of%20Public%20Health%20%C2%BB"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ecfr.gov/cgi-bin/retrieveECFR?gp=&amp;SID=83cd09e1c0f5c6937cd9d7513160fc3f&amp;pitd=20180719&amp;n=pt45.1.46&amp;r=PART&amp;ty=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www.nimh.nih.gov/funding/clinical-research/nimh-reportable-events-policy.shtml" TargetMode="External"/><Relationship Id="rId5" Type="http://schemas.openxmlformats.org/officeDocument/2006/relationships/hyperlink" Target="http://answers.hhs.gov/ohrp/categories/1567" TargetMode="External"/><Relationship Id="rId4" Type="http://schemas.openxmlformats.org/officeDocument/2006/relationships/hyperlink" Target="https://database.ich.org/sites/default/files/E6_R2_Addendum.pdf"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s://www.nimh.nih.gov/funding/clinical-research/clinical-research-toolbox/nimh-clinical-research-toolbox.shtml" TargetMode="External"/><Relationship Id="rId3" Type="http://schemas.openxmlformats.org/officeDocument/2006/relationships/hyperlink" Target="http://www.fda.gov/ScienceResearch/SpecialTopics/RunningClinicalTrials/ucm155713.htm#FDARegulations" TargetMode="External"/><Relationship Id="rId7" Type="http://schemas.openxmlformats.org/officeDocument/2006/relationships/hyperlink" Target="https://gcp.nidatraining.org/" TargetMode="External"/><Relationship Id="rId2" Type="http://schemas.openxmlformats.org/officeDocument/2006/relationships/hyperlink" Target="http://www.ich.org/products/guidelines.html" TargetMode="External"/><Relationship Id="rId1" Type="http://schemas.openxmlformats.org/officeDocument/2006/relationships/slideLayout" Target="../slideLayouts/slideLayout2.xml"/><Relationship Id="rId6" Type="http://schemas.openxmlformats.org/officeDocument/2006/relationships/hyperlink" Target="http://gcplearningcenter.niaid.nih.gov/" TargetMode="External"/><Relationship Id="rId5" Type="http://schemas.openxmlformats.org/officeDocument/2006/relationships/hyperlink" Target="http://www.hhs.gov/ohrp/humansubjects/index.html" TargetMode="External"/><Relationship Id="rId4" Type="http://schemas.openxmlformats.org/officeDocument/2006/relationships/hyperlink" Target="http://www.nimh.nih.gov/funding/clinical-research/index.shtml" TargetMode="External"/><Relationship Id="rId9" Type="http://schemas.openxmlformats.org/officeDocument/2006/relationships/hyperlink" Target="https://www.fda.gov/media/71188/download" TargetMode="External"/></Relationships>
</file>

<file path=ppt/slides/_rels/slide58.xml.rels><?xml version="1.0" encoding="UTF-8" standalone="yes"?>
<Relationships xmlns="http://schemas.openxmlformats.org/package/2006/relationships"><Relationship Id="rId2" Type="http://schemas.openxmlformats.org/officeDocument/2006/relationships/hyperlink" Target="mailto:nimhctob_crest@mail.nih.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grants.nih.gov/grants/guide/notice-files/not-od-16-148.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grants.nih.gov/grants/guide/notice-files/NOT-OD-00-039.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grants.nih.gov/policy/clinical-trials/definition.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gcc02.safelinks.protection.outlook.com/?url=https%3A%2F%2Fwww.ecfr.gov%2Fcurrent%2Ftitle-45&amp;data=05%7C01%7Csmiths%40mail.nih.gov%7Cce0dde0f4194429a62e308daa23967f6%7C14b77578977342d58507251ca2dc2b06%7C0%7C0%7C638000664676849710%7CUnknown%7CTWFpbGZsb3d8eyJWIjoiMC4wLjAwMDAiLCJQIjoiV2luMzIiLCJBTiI6Ik1haWwiLCJXVCI6Mn0%3D%7C3000%7C%7C%7C&amp;sdata=qJvOu5vIJsfEHfBuK12t993MLH0uEKSM2VLAruS5fog%3D&amp;reserved=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gcc02.safelinks.protection.outlook.com/?url=https%3A%2F%2Fwww.ecfr.gov%2Fcurrent%2Ftitle-21&amp;data=05%7C01%7Csmiths%40mail.nih.gov%7Cce0dde0f4194429a62e308daa23967f6%7C14b77578977342d58507251ca2dc2b06%7C0%7C0%7C638000664676849710%7CUnknown%7CTWFpbGZsb3d8eyJWIjoiMC4wLjAwMDAiLCJQIjoiV2luMzIiLCJBTiI6Ik1haWwiLCJXVCI6Mn0%3D%7C3000%7C%7C%7C&amp;sdata=cGWh6wy5WxKKDrF6m7z1Z8qF7L6W1zoOkocPCc5KL4Y%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solidFill>
                  <a:schemeClr val="tx1"/>
                </a:solidFill>
                <a:effectLst/>
              </a:rPr>
              <a:t>Tool Summary Sheet</a:t>
            </a:r>
          </a:p>
        </p:txBody>
      </p:sp>
      <p:sp>
        <p:nvSpPr>
          <p:cNvPr id="5" name="Content Placeholder 4"/>
          <p:cNvSpPr>
            <a:spLocks noGrp="1"/>
          </p:cNvSpPr>
          <p:nvPr>
            <p:ph type="body" sz="quarter" idx="10"/>
          </p:nvPr>
        </p:nvSpPr>
        <p:spPr>
          <a:xfrm>
            <a:off x="446087" y="1213415"/>
            <a:ext cx="8275320" cy="4870259"/>
          </a:xfrm>
        </p:spPr>
        <p:txBody>
          <a:bodyPr/>
          <a:lstStyle/>
          <a:p>
            <a:pPr marL="109537" indent="0">
              <a:buNone/>
            </a:pPr>
            <a:r>
              <a:rPr lang="en-US" sz="1400"/>
              <a:t>Note: This hidden slide will not show in a slide presentation.  Remove before providing slide deck to sites.</a:t>
            </a:r>
          </a:p>
        </p:txBody>
      </p:sp>
      <p:graphicFrame>
        <p:nvGraphicFramePr>
          <p:cNvPr id="2" name="Table 1" descr="Contains information about this tool, such as purpose, target audience, details, and best practice recommendations." title="Tool Summary Sheet - Training Presentation: Investigator Responsibilities and Good Clinical Practice"/>
          <p:cNvGraphicFramePr>
            <a:graphicFrameLocks noGrp="1"/>
          </p:cNvGraphicFramePr>
          <p:nvPr>
            <p:extLst>
              <p:ext uri="{D42A27DB-BD31-4B8C-83A1-F6EECF244321}">
                <p14:modId xmlns:p14="http://schemas.microsoft.com/office/powerpoint/2010/main" val="1577195994"/>
              </p:ext>
            </p:extLst>
          </p:nvPr>
        </p:nvGraphicFramePr>
        <p:xfrm>
          <a:off x="422592" y="1490700"/>
          <a:ext cx="8000999" cy="5040281"/>
        </p:xfrm>
        <a:graphic>
          <a:graphicData uri="http://schemas.openxmlformats.org/drawingml/2006/table">
            <a:tbl>
              <a:tblPr firstRow="1" firstCol="1" bandRow="1">
                <a:tableStyleId>{5C22544A-7EE6-4342-B048-85BDC9FD1C3A}</a:tableStyleId>
              </a:tblPr>
              <a:tblGrid>
                <a:gridCol w="1447800">
                  <a:extLst>
                    <a:ext uri="{9D8B030D-6E8A-4147-A177-3AD203B41FA5}">
                      <a16:colId xmlns:a16="http://schemas.microsoft.com/office/drawing/2014/main" val="20000"/>
                    </a:ext>
                  </a:extLst>
                </a:gridCol>
                <a:gridCol w="6553199">
                  <a:extLst>
                    <a:ext uri="{9D8B030D-6E8A-4147-A177-3AD203B41FA5}">
                      <a16:colId xmlns:a16="http://schemas.microsoft.com/office/drawing/2014/main" val="20001"/>
                    </a:ext>
                  </a:extLst>
                </a:gridCol>
              </a:tblGrid>
              <a:tr h="533400">
                <a:tc>
                  <a:txBody>
                    <a:bodyPr/>
                    <a:lstStyle/>
                    <a:p>
                      <a:pPr marL="0" marR="0" algn="r">
                        <a:lnSpc>
                          <a:spcPct val="115000"/>
                        </a:lnSpc>
                        <a:spcBef>
                          <a:spcPts val="300"/>
                        </a:spcBef>
                        <a:spcAft>
                          <a:spcPts val="300"/>
                        </a:spcAft>
                      </a:pPr>
                      <a:r>
                        <a:rPr lang="en-US" sz="1200">
                          <a:effectLst/>
                          <a:latin typeface="+mn-lt"/>
                        </a:rPr>
                        <a:t>Tool:</a:t>
                      </a:r>
                      <a:endParaRPr lang="en-US" sz="1200">
                        <a:effectLst/>
                        <a:latin typeface="+mn-lt"/>
                        <a:ea typeface="Calibri"/>
                        <a:cs typeface="Times New Roman"/>
                      </a:endParaRPr>
                    </a:p>
                  </a:txBody>
                  <a:tcPr marL="68580" marR="68580" marT="73152" marB="0"/>
                </a:tc>
                <a:tc>
                  <a:txBody>
                    <a:bodyPr/>
                    <a:lstStyle/>
                    <a:p>
                      <a:pPr marR="0" algn="l" eaLnBrk="1" hangingPunct="1">
                        <a:spcBef>
                          <a:spcPts val="300"/>
                        </a:spcBef>
                        <a:spcAft>
                          <a:spcPts val="300"/>
                        </a:spcAft>
                        <a:defRPr/>
                      </a:pPr>
                      <a:r>
                        <a:rPr kumimoji="0" lang="en-US" sz="1200" b="1" kern="1200">
                          <a:solidFill>
                            <a:schemeClr val="bg1"/>
                          </a:solidFill>
                          <a:latin typeface="+mn-lt"/>
                          <a:ea typeface="+mn-ea"/>
                          <a:cs typeface="+mn-cs"/>
                        </a:rPr>
                        <a:t>Training Presentation: Good Clinical Practice (GCP) for NIMH-Sponsored Studies</a:t>
                      </a:r>
                    </a:p>
                    <a:p>
                      <a:pPr marR="0" algn="l" eaLnBrk="1" hangingPunct="1">
                        <a:spcBef>
                          <a:spcPts val="300"/>
                        </a:spcBef>
                        <a:spcAft>
                          <a:spcPts val="300"/>
                        </a:spcAft>
                        <a:defRPr/>
                      </a:pPr>
                      <a:r>
                        <a:rPr lang="en-US" sz="1200" i="1">
                          <a:solidFill>
                            <a:schemeClr val="bg1"/>
                          </a:solidFill>
                          <a:latin typeface="+mn-lt"/>
                          <a:cs typeface="Calibri" pitchFamily="34" charset="0"/>
                        </a:rPr>
                        <a:t>Based on ICH E6 GCP Guidance and 45 CFR 46: Protection of Human Subjects </a:t>
                      </a:r>
                      <a:endParaRPr lang="en-US" sz="1200">
                        <a:solidFill>
                          <a:schemeClr val="bg1"/>
                        </a:solidFill>
                        <a:effectLst/>
                        <a:latin typeface="+mn-lt"/>
                        <a:ea typeface="Calibri"/>
                        <a:cs typeface="Times New Roman"/>
                      </a:endParaRPr>
                    </a:p>
                  </a:txBody>
                  <a:tcPr marL="68580" marR="68580" marT="73152" marB="0"/>
                </a:tc>
                <a:extLst>
                  <a:ext uri="{0D108BD9-81ED-4DB2-BD59-A6C34878D82A}">
                    <a16:rowId xmlns:a16="http://schemas.microsoft.com/office/drawing/2014/main" val="10000"/>
                  </a:ext>
                </a:extLst>
              </a:tr>
              <a:tr h="368808">
                <a:tc>
                  <a:txBody>
                    <a:bodyPr/>
                    <a:lstStyle/>
                    <a:p>
                      <a:pPr marL="0" marR="0" algn="r">
                        <a:lnSpc>
                          <a:spcPct val="115000"/>
                        </a:lnSpc>
                        <a:spcBef>
                          <a:spcPts val="300"/>
                        </a:spcBef>
                        <a:spcAft>
                          <a:spcPts val="300"/>
                        </a:spcAft>
                      </a:pPr>
                      <a:r>
                        <a:rPr lang="en-US" sz="1200">
                          <a:effectLst/>
                          <a:latin typeface="+mn-lt"/>
                        </a:rPr>
                        <a:t>Purpose:</a:t>
                      </a:r>
                      <a:endParaRPr lang="en-US" sz="1200">
                        <a:effectLst/>
                        <a:latin typeface="+mn-lt"/>
                        <a:ea typeface="Calibri"/>
                        <a:cs typeface="Times New Roman"/>
                      </a:endParaRPr>
                    </a:p>
                  </a:txBody>
                  <a:tcPr marL="68580" marR="68580" marT="73152" marB="0"/>
                </a:tc>
                <a:tc>
                  <a:txBody>
                    <a:bodyPr/>
                    <a:lstStyle/>
                    <a:p>
                      <a:pPr marL="0" marR="0">
                        <a:lnSpc>
                          <a:spcPct val="115000"/>
                        </a:lnSpc>
                        <a:spcBef>
                          <a:spcPts val="300"/>
                        </a:spcBef>
                        <a:spcAft>
                          <a:spcPts val="300"/>
                        </a:spcAft>
                      </a:pPr>
                      <a:r>
                        <a:rPr lang="en-US" sz="1200">
                          <a:effectLst/>
                          <a:latin typeface="+mn-lt"/>
                        </a:rPr>
                        <a:t>To provide an overview of Investigator Responsibilities and GCP</a:t>
                      </a:r>
                      <a:r>
                        <a:rPr lang="en-US" sz="1200" baseline="0">
                          <a:effectLst/>
                          <a:latin typeface="+mn-lt"/>
                        </a:rPr>
                        <a:t> to study sites</a:t>
                      </a:r>
                      <a:endParaRPr lang="en-US" sz="1200">
                        <a:effectLst/>
                        <a:latin typeface="+mn-lt"/>
                        <a:ea typeface="Calibri"/>
                        <a:cs typeface="Times New Roman"/>
                      </a:endParaRPr>
                    </a:p>
                  </a:txBody>
                  <a:tcPr marL="68580" marR="68580" marT="73152" marB="0"/>
                </a:tc>
                <a:extLst>
                  <a:ext uri="{0D108BD9-81ED-4DB2-BD59-A6C34878D82A}">
                    <a16:rowId xmlns:a16="http://schemas.microsoft.com/office/drawing/2014/main" val="10001"/>
                  </a:ext>
                </a:extLst>
              </a:tr>
              <a:tr h="238385">
                <a:tc>
                  <a:txBody>
                    <a:bodyPr/>
                    <a:lstStyle/>
                    <a:p>
                      <a:pPr marL="0" marR="0" algn="r">
                        <a:lnSpc>
                          <a:spcPct val="115000"/>
                        </a:lnSpc>
                        <a:spcBef>
                          <a:spcPts val="300"/>
                        </a:spcBef>
                        <a:spcAft>
                          <a:spcPts val="300"/>
                        </a:spcAft>
                      </a:pPr>
                      <a:r>
                        <a:rPr lang="en-US" sz="1200">
                          <a:effectLst/>
                          <a:latin typeface="+mn-lt"/>
                        </a:rPr>
                        <a:t>Audience/User:</a:t>
                      </a:r>
                      <a:endParaRPr lang="en-US" sz="1200">
                        <a:effectLst/>
                        <a:latin typeface="+mn-lt"/>
                        <a:ea typeface="Calibri"/>
                        <a:cs typeface="Times New Roman"/>
                      </a:endParaRPr>
                    </a:p>
                  </a:txBody>
                  <a:tcPr marL="68580" marR="68580" marT="73152" marB="0"/>
                </a:tc>
                <a:tc>
                  <a:txBody>
                    <a:bodyPr/>
                    <a:lstStyle/>
                    <a:p>
                      <a:pPr marL="0" marR="0">
                        <a:lnSpc>
                          <a:spcPct val="115000"/>
                        </a:lnSpc>
                        <a:spcBef>
                          <a:spcPts val="300"/>
                        </a:spcBef>
                        <a:spcAft>
                          <a:spcPts val="300"/>
                        </a:spcAft>
                      </a:pPr>
                      <a:r>
                        <a:rPr lang="en-US" sz="1200">
                          <a:effectLst/>
                          <a:latin typeface="+mn-lt"/>
                          <a:ea typeface="+mn-ea"/>
                          <a:cs typeface="+mn-cs"/>
                        </a:rPr>
                        <a:t>NIMH</a:t>
                      </a:r>
                      <a:r>
                        <a:rPr lang="en-US" sz="1200" baseline="0">
                          <a:effectLst/>
                          <a:latin typeface="+mn-lt"/>
                          <a:ea typeface="+mn-ea"/>
                          <a:cs typeface="+mn-cs"/>
                        </a:rPr>
                        <a:t> study staff, including PIs, Sub-Is, and Site Study Coordinators</a:t>
                      </a:r>
                      <a:endParaRPr lang="en-US" sz="1200">
                        <a:effectLst/>
                        <a:latin typeface="+mn-lt"/>
                        <a:ea typeface="Calibri"/>
                        <a:cs typeface="Times New Roman"/>
                      </a:endParaRPr>
                    </a:p>
                  </a:txBody>
                  <a:tcPr marL="68580" marR="68580" marT="73152" marB="0"/>
                </a:tc>
                <a:extLst>
                  <a:ext uri="{0D108BD9-81ED-4DB2-BD59-A6C34878D82A}">
                    <a16:rowId xmlns:a16="http://schemas.microsoft.com/office/drawing/2014/main" val="10002"/>
                  </a:ext>
                </a:extLst>
              </a:tr>
              <a:tr h="1029462">
                <a:tc>
                  <a:txBody>
                    <a:bodyPr/>
                    <a:lstStyle/>
                    <a:p>
                      <a:pPr marL="0" marR="0" algn="r">
                        <a:lnSpc>
                          <a:spcPct val="115000"/>
                        </a:lnSpc>
                        <a:spcBef>
                          <a:spcPts val="300"/>
                        </a:spcBef>
                        <a:spcAft>
                          <a:spcPts val="300"/>
                        </a:spcAft>
                      </a:pPr>
                      <a:r>
                        <a:rPr lang="en-US" sz="1200">
                          <a:effectLst/>
                          <a:latin typeface="+mn-lt"/>
                        </a:rPr>
                        <a:t>Details:</a:t>
                      </a:r>
                      <a:endParaRPr lang="en-US" sz="1200">
                        <a:effectLst/>
                        <a:latin typeface="+mn-lt"/>
                        <a:ea typeface="Calibri"/>
                        <a:cs typeface="Times New Roman"/>
                      </a:endParaRPr>
                    </a:p>
                  </a:txBody>
                  <a:tcPr marL="68580" marR="68580" marT="73152" marB="0"/>
                </a:tc>
                <a:tc>
                  <a:txBody>
                    <a:bodyPr/>
                    <a:lstStyle/>
                    <a:p>
                      <a:pPr marL="0" marR="0">
                        <a:lnSpc>
                          <a:spcPct val="115000"/>
                        </a:lnSpc>
                        <a:spcBef>
                          <a:spcPts val="300"/>
                        </a:spcBef>
                        <a:spcAft>
                          <a:spcPts val="300"/>
                        </a:spcAft>
                      </a:pPr>
                      <a:r>
                        <a:rPr lang="en-US" sz="1200" kern="1200">
                          <a:solidFill>
                            <a:schemeClr val="dk1"/>
                          </a:solidFill>
                          <a:effectLst/>
                          <a:latin typeface="+mn-lt"/>
                          <a:ea typeface="+mn-ea"/>
                          <a:cs typeface="+mn-cs"/>
                        </a:rPr>
                        <a:t>This training presentation defines Good Clinical Practice (GCP) and describes its application in NIMH- funded research. Topics include: Investigator responsibilities, training and qualifications, resources and staffing, delegation of responsibilities, informed consent, documentation and storage of data, assessment and reporting, protocol adherence, drug accountability, adverse events/ unanticipated problems and noncompliance. Note that this presentation </a:t>
                      </a:r>
                      <a:r>
                        <a:rPr lang="en-US" sz="1200" u="sng" kern="1200">
                          <a:solidFill>
                            <a:schemeClr val="dk1"/>
                          </a:solidFill>
                          <a:effectLst/>
                          <a:latin typeface="+mn-lt"/>
                          <a:ea typeface="+mn-ea"/>
                          <a:cs typeface="+mn-cs"/>
                        </a:rPr>
                        <a:t>does not </a:t>
                      </a:r>
                      <a:r>
                        <a:rPr lang="en-US" sz="1200" kern="1200">
                          <a:solidFill>
                            <a:schemeClr val="dk1"/>
                          </a:solidFill>
                          <a:effectLst/>
                          <a:latin typeface="+mn-lt"/>
                          <a:ea typeface="+mn-ea"/>
                          <a:cs typeface="+mn-cs"/>
                        </a:rPr>
                        <a:t>replace the Good Clinical Practice (GCP) training required for NIH funded investigators. </a:t>
                      </a:r>
                      <a:r>
                        <a:rPr lang="en-US" sz="1200">
                          <a:effectLst/>
                          <a:latin typeface="+mn-lt"/>
                        </a:rPr>
                        <a:t>This training</a:t>
                      </a:r>
                      <a:r>
                        <a:rPr lang="en-US" sz="1200" baseline="0">
                          <a:effectLst/>
                          <a:latin typeface="+mn-lt"/>
                        </a:rPr>
                        <a:t> presentation provides information from ICH E6 and 45 CFR 46; sections are identified in each slide with an embedded hyperlink.  </a:t>
                      </a:r>
                      <a:endParaRPr lang="en-US" sz="1200" baseline="0">
                        <a:effectLst/>
                        <a:latin typeface="+mn-lt"/>
                        <a:cs typeface="Times New Roman"/>
                      </a:endParaRPr>
                    </a:p>
                  </a:txBody>
                  <a:tcPr marL="68580" marR="68580" marT="73152" marB="0"/>
                </a:tc>
                <a:extLst>
                  <a:ext uri="{0D108BD9-81ED-4DB2-BD59-A6C34878D82A}">
                    <a16:rowId xmlns:a16="http://schemas.microsoft.com/office/drawing/2014/main" val="10003"/>
                  </a:ext>
                </a:extLst>
              </a:tr>
              <a:tr h="2333911">
                <a:tc>
                  <a:txBody>
                    <a:bodyPr/>
                    <a:lstStyle/>
                    <a:p>
                      <a:pPr marL="0" marR="0" algn="r">
                        <a:lnSpc>
                          <a:spcPct val="115000"/>
                        </a:lnSpc>
                        <a:spcBef>
                          <a:spcPts val="300"/>
                        </a:spcBef>
                        <a:spcAft>
                          <a:spcPts val="300"/>
                        </a:spcAft>
                      </a:pPr>
                      <a:r>
                        <a:rPr lang="en-US" sz="1200">
                          <a:effectLst/>
                          <a:latin typeface="+mn-lt"/>
                        </a:rPr>
                        <a:t>Best Practice Recommendations:</a:t>
                      </a:r>
                      <a:endParaRPr lang="en-US" sz="1200">
                        <a:effectLst/>
                        <a:latin typeface="+mn-lt"/>
                        <a:ea typeface="Calibri"/>
                        <a:cs typeface="Times New Roman"/>
                      </a:endParaRPr>
                    </a:p>
                  </a:txBody>
                  <a:tcPr marL="68580" marR="68580" marT="73152" marB="0"/>
                </a:tc>
                <a:tc>
                  <a:txBody>
                    <a:bodyPr/>
                    <a:lstStyle/>
                    <a:p>
                      <a:pPr marL="0" marR="0" lvl="0" indent="0">
                        <a:lnSpc>
                          <a:spcPct val="115000"/>
                        </a:lnSpc>
                        <a:spcBef>
                          <a:spcPts val="300"/>
                        </a:spcBef>
                        <a:spcAft>
                          <a:spcPts val="300"/>
                        </a:spcAft>
                        <a:buFont typeface="Symbol"/>
                        <a:buNone/>
                      </a:pPr>
                      <a:r>
                        <a:rPr lang="en-US" sz="1200">
                          <a:effectLst/>
                          <a:latin typeface="+mn-lt"/>
                        </a:rPr>
                        <a:t>Delete the slide containing</a:t>
                      </a:r>
                      <a:r>
                        <a:rPr lang="en-US" sz="1200" baseline="0">
                          <a:effectLst/>
                          <a:latin typeface="+mn-lt"/>
                        </a:rPr>
                        <a:t> this Tool Summary Sheet before presenting or providing this presentation to a study site.</a:t>
                      </a:r>
                      <a:endParaRPr lang="en-US" sz="1200">
                        <a:effectLst/>
                        <a:latin typeface="+mn-lt"/>
                      </a:endParaRPr>
                    </a:p>
                    <a:p>
                      <a:pPr marL="0" marR="0" lvl="0" indent="0">
                        <a:lnSpc>
                          <a:spcPct val="115000"/>
                        </a:lnSpc>
                        <a:spcBef>
                          <a:spcPts val="300"/>
                        </a:spcBef>
                        <a:spcAft>
                          <a:spcPts val="300"/>
                        </a:spcAft>
                        <a:buFont typeface="Symbol"/>
                        <a:buNone/>
                      </a:pPr>
                      <a:r>
                        <a:rPr lang="en-US" sz="1200">
                          <a:effectLst/>
                          <a:latin typeface="+mn-lt"/>
                        </a:rPr>
                        <a:t>Customize</a:t>
                      </a:r>
                      <a:r>
                        <a:rPr lang="en-US" sz="1200" baseline="0">
                          <a:effectLst/>
                          <a:latin typeface="+mn-lt"/>
                        </a:rPr>
                        <a:t> the amount and type of information that is provided verbally based on the type of study (e.g., interventional, observational), the experience level of study site personnel, and the time allotted for the presentation.</a:t>
                      </a:r>
                    </a:p>
                    <a:p>
                      <a:pPr marL="0" marR="0" lvl="0" indent="0" algn="l" defTabSz="914400" rtl="0" eaLnBrk="1" fontAlgn="auto" latinLnBrk="0" hangingPunct="1">
                        <a:lnSpc>
                          <a:spcPct val="115000"/>
                        </a:lnSpc>
                        <a:spcBef>
                          <a:spcPts val="300"/>
                        </a:spcBef>
                        <a:spcAft>
                          <a:spcPts val="300"/>
                        </a:spcAft>
                        <a:buClrTx/>
                        <a:buSzTx/>
                        <a:buFont typeface="Symbol"/>
                        <a:buNone/>
                        <a:tabLst/>
                        <a:defRPr/>
                      </a:pPr>
                      <a:r>
                        <a:rPr lang="en-US" sz="1200"/>
                        <a:t>Slides that are not applicable for the study (e.g., Investigational product storage/ accountability/ disposition) can be removed. </a:t>
                      </a:r>
                    </a:p>
                    <a:p>
                      <a:pPr marL="0" marR="0" lvl="0" indent="0">
                        <a:lnSpc>
                          <a:spcPct val="115000"/>
                        </a:lnSpc>
                        <a:spcBef>
                          <a:spcPts val="300"/>
                        </a:spcBef>
                        <a:spcAft>
                          <a:spcPts val="300"/>
                        </a:spcAft>
                        <a:buFont typeface="Symbol"/>
                        <a:buNone/>
                      </a:pPr>
                      <a:endParaRPr lang="en-US" sz="1200">
                        <a:effectLst/>
                        <a:latin typeface="+mn-lt"/>
                      </a:endParaRPr>
                    </a:p>
                  </a:txBody>
                  <a:tcPr marL="68580" marR="68580" marT="73152"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76508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9F47D0-7C2D-4749-B23E-48180613EE7C}"/>
              </a:ext>
            </a:extLst>
          </p:cNvPr>
          <p:cNvSpPr>
            <a:spLocks noGrp="1"/>
          </p:cNvSpPr>
          <p:nvPr>
            <p:ph type="title"/>
          </p:nvPr>
        </p:nvSpPr>
        <p:spPr/>
        <p:txBody>
          <a:bodyPr/>
          <a:lstStyle/>
          <a:p>
            <a:r>
              <a:rPr lang="en-US"/>
              <a:t>Investigator/ Principal Investigator</a:t>
            </a:r>
          </a:p>
        </p:txBody>
      </p:sp>
      <p:sp>
        <p:nvSpPr>
          <p:cNvPr id="2" name="Text Placeholder 1">
            <a:extLst>
              <a:ext uri="{FF2B5EF4-FFF2-40B4-BE49-F238E27FC236}">
                <a16:creationId xmlns:a16="http://schemas.microsoft.com/office/drawing/2014/main" id="{A4B2CAB1-549E-40BD-9D65-0BADD26963FC}"/>
              </a:ext>
            </a:extLst>
          </p:cNvPr>
          <p:cNvSpPr>
            <a:spLocks noGrp="1"/>
          </p:cNvSpPr>
          <p:nvPr>
            <p:ph type="body" sz="quarter" idx="10"/>
          </p:nvPr>
        </p:nvSpPr>
        <p:spPr/>
        <p:txBody>
          <a:bodyPr/>
          <a:lstStyle/>
          <a:p>
            <a:pPr marL="0" indent="0">
              <a:buNone/>
            </a:pPr>
            <a:r>
              <a:rPr lang="en-US"/>
              <a:t>Investigator (</a:t>
            </a:r>
            <a:r>
              <a:rPr lang="en-US">
                <a:solidFill>
                  <a:schemeClr val="accent2">
                    <a:lumMod val="50000"/>
                  </a:schemeClr>
                </a:solidFill>
                <a:hlinkClick r:id="rId2"/>
              </a:rPr>
              <a:t>ICH-E6 GCP 1.34</a:t>
            </a:r>
            <a:r>
              <a:rPr lang="en-US"/>
              <a:t>)</a:t>
            </a:r>
            <a:endParaRPr lang="en-US">
              <a:solidFill>
                <a:srgbClr val="000000"/>
              </a:solidFill>
            </a:endParaRPr>
          </a:p>
          <a:p>
            <a:pPr marL="0" indent="0">
              <a:buNone/>
            </a:pPr>
            <a:r>
              <a:rPr lang="en-US"/>
              <a:t>A person responsible for the conduct of the clinical trial at a trial site. If a trial is conducted by a team of individuals at a trial site, the investigator is the responsible leader of the team and may be called the principal investigator (PI).</a:t>
            </a:r>
          </a:p>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AD5A0123-7995-45B9-8025-E1A79D72C385}"/>
              </a:ext>
            </a:extLst>
          </p:cNvPr>
          <p:cNvSpPr>
            <a:spLocks noGrp="1"/>
          </p:cNvSpPr>
          <p:nvPr>
            <p:ph type="sldNum" sz="quarter" idx="4"/>
          </p:nvPr>
        </p:nvSpPr>
        <p:spPr/>
        <p:txBody>
          <a:bodyPr/>
          <a:lstStyle/>
          <a:p>
            <a:fld id="{0D720DA8-E26F-4FC9-963B-B7A4AC0D8FDC}" type="slidenum">
              <a:rPr lang="en-US" smtClean="0"/>
              <a:pPr/>
              <a:t>10</a:t>
            </a:fld>
            <a:endParaRPr lang="en-US"/>
          </a:p>
        </p:txBody>
      </p:sp>
    </p:spTree>
    <p:extLst>
      <p:ext uri="{BB962C8B-B14F-4D97-AF65-F5344CB8AC3E}">
        <p14:creationId xmlns:p14="http://schemas.microsoft.com/office/powerpoint/2010/main" val="2848312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7FBEFD-191C-4B46-A6E9-9BE4F798312E}"/>
              </a:ext>
            </a:extLst>
          </p:cNvPr>
          <p:cNvSpPr>
            <a:spLocks noGrp="1"/>
          </p:cNvSpPr>
          <p:nvPr>
            <p:ph type="title"/>
          </p:nvPr>
        </p:nvSpPr>
        <p:spPr/>
        <p:txBody>
          <a:bodyPr/>
          <a:lstStyle/>
          <a:p>
            <a:r>
              <a:rPr lang="en-US"/>
              <a:t>Qualifications</a:t>
            </a:r>
          </a:p>
        </p:txBody>
      </p:sp>
      <p:sp>
        <p:nvSpPr>
          <p:cNvPr id="19459" name="Rectangle 3"/>
          <p:cNvSpPr>
            <a:spLocks noGrp="1" noChangeArrowheads="1"/>
          </p:cNvSpPr>
          <p:nvPr>
            <p:ph type="body" sz="quarter" idx="10"/>
          </p:nvPr>
        </p:nvSpPr>
        <p:spPr>
          <a:xfrm>
            <a:off x="446087" y="1225019"/>
            <a:ext cx="8275320" cy="4990523"/>
          </a:xfrm>
          <a:prstGeom prst="rect">
            <a:avLst/>
          </a:prstGeom>
        </p:spPr>
        <p:txBody>
          <a:bodyPr>
            <a:noAutofit/>
          </a:bodyPr>
          <a:lstStyle/>
          <a:p>
            <a:pPr marL="239713" indent="-457200">
              <a:spcBef>
                <a:spcPts val="600"/>
              </a:spcBef>
              <a:spcAft>
                <a:spcPts val="600"/>
              </a:spcAft>
              <a:buClr>
                <a:schemeClr val="tx1"/>
              </a:buClr>
              <a:buNone/>
            </a:pPr>
            <a:r>
              <a:rPr lang="en-US" sz="2400"/>
              <a:t>Qualifications and Agreements (</a:t>
            </a:r>
            <a:r>
              <a:rPr lang="en-US" sz="2400">
                <a:solidFill>
                  <a:schemeClr val="accent2">
                    <a:lumMod val="50000"/>
                  </a:schemeClr>
                </a:solidFill>
                <a:hlinkClick r:id="rId3"/>
              </a:rPr>
              <a:t>ICH-E6 GCP 4.1</a:t>
            </a:r>
            <a:r>
              <a:rPr lang="en-US" sz="2400"/>
              <a:t>)</a:t>
            </a:r>
            <a:endParaRPr lang="en-US" sz="2400">
              <a:solidFill>
                <a:srgbClr val="000000"/>
              </a:solidFill>
            </a:endParaRPr>
          </a:p>
          <a:p>
            <a:pPr marL="465138">
              <a:spcBef>
                <a:spcPts val="600"/>
              </a:spcBef>
              <a:spcAft>
                <a:spcPts val="600"/>
              </a:spcAft>
              <a:buClr>
                <a:schemeClr val="tx1"/>
              </a:buClr>
            </a:pPr>
            <a:r>
              <a:rPr lang="en-US" sz="2200">
                <a:solidFill>
                  <a:srgbClr val="000000"/>
                </a:solidFill>
              </a:rPr>
              <a:t>The investigator(s) should be qualified by education, training, and experience to assume responsibility for the proper conduct of the trial, should meet all the qualifications specified by the applicable regulatory requirement(s), and should provide evidence of such qualifications through up-to-date curriculum vitae and/or other relevant documentation requested by the sponsor, the IRB/IEC, and/or the regulatory authority(</a:t>
            </a:r>
            <a:r>
              <a:rPr lang="en-US" sz="2200" err="1">
                <a:solidFill>
                  <a:srgbClr val="000000"/>
                </a:solidFill>
              </a:rPr>
              <a:t>ies</a:t>
            </a:r>
            <a:r>
              <a:rPr lang="en-US" sz="2200">
                <a:solidFill>
                  <a:srgbClr val="000000"/>
                </a:solidFill>
              </a:rPr>
              <a:t>)</a:t>
            </a:r>
          </a:p>
          <a:p>
            <a:pPr marL="465138">
              <a:spcBef>
                <a:spcPts val="600"/>
              </a:spcBef>
              <a:spcAft>
                <a:spcPts val="600"/>
              </a:spcAft>
              <a:buClr>
                <a:schemeClr val="tx1"/>
              </a:buClr>
            </a:pPr>
            <a:r>
              <a:rPr lang="en-US" sz="2200">
                <a:solidFill>
                  <a:srgbClr val="000000"/>
                </a:solidFill>
              </a:rPr>
              <a:t>The investigator should be thoroughly familiar with the appropriate use of the investigational product(s), as described in the protocol, in the current Investigator's Brochure, in the product information, and in other information sources provided by the sponsor</a:t>
            </a:r>
          </a:p>
          <a:p>
            <a:pPr marL="465138">
              <a:spcBef>
                <a:spcPts val="600"/>
              </a:spcBef>
              <a:spcAft>
                <a:spcPts val="600"/>
              </a:spcAft>
              <a:buClr>
                <a:schemeClr val="tx1"/>
              </a:buClr>
            </a:pPr>
            <a:r>
              <a:rPr lang="en-US" sz="2200">
                <a:solidFill>
                  <a:srgbClr val="000000"/>
                </a:solidFill>
              </a:rPr>
              <a:t>The investigator should be aware of, and should comply with, GCP and the applicable regulatory requirements</a:t>
            </a:r>
          </a:p>
          <a:p>
            <a:pPr eaLnBrk="1" hangingPunct="1"/>
            <a:endParaRPr lang="en-US" sz="2800">
              <a:latin typeface="Cambria" pitchFamily="18" charset="0"/>
            </a:endParaRPr>
          </a:p>
        </p:txBody>
      </p:sp>
      <p:sp>
        <p:nvSpPr>
          <p:cNvPr id="2" name="Slide Number Placeholder 1"/>
          <p:cNvSpPr>
            <a:spLocks noGrp="1"/>
          </p:cNvSpPr>
          <p:nvPr>
            <p:ph type="sldNum" sz="quarter" idx="4"/>
          </p:nvPr>
        </p:nvSpPr>
        <p:spPr/>
        <p:txBody>
          <a:bodyPr/>
          <a:lstStyle/>
          <a:p>
            <a:fld id="{6888B59D-F3EC-46E4-8111-1432E0A3A92B}" type="slidenum">
              <a:rPr lang="en-US" smtClean="0"/>
              <a:pPr/>
              <a:t>11</a:t>
            </a:fld>
            <a:endParaRPr lang="en-US"/>
          </a:p>
        </p:txBody>
      </p:sp>
    </p:spTree>
    <p:extLst>
      <p:ext uri="{BB962C8B-B14F-4D97-AF65-F5344CB8AC3E}">
        <p14:creationId xmlns:p14="http://schemas.microsoft.com/office/powerpoint/2010/main" val="329730776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Medical Care</a:t>
            </a:r>
          </a:p>
        </p:txBody>
      </p:sp>
      <p:sp>
        <p:nvSpPr>
          <p:cNvPr id="3" name="Content Placeholder 2"/>
          <p:cNvSpPr>
            <a:spLocks noGrp="1"/>
          </p:cNvSpPr>
          <p:nvPr>
            <p:ph type="body" sz="quarter" idx="10"/>
          </p:nvPr>
        </p:nvSpPr>
        <p:spPr/>
        <p:txBody>
          <a:bodyPr/>
          <a:lstStyle/>
          <a:p>
            <a:pPr marL="0" indent="0">
              <a:spcBef>
                <a:spcPts val="600"/>
              </a:spcBef>
              <a:spcAft>
                <a:spcPts val="600"/>
              </a:spcAft>
              <a:buNone/>
            </a:pPr>
            <a:r>
              <a:rPr lang="en-US" sz="2400"/>
              <a:t>Medical Care of Trial Subjects (</a:t>
            </a:r>
            <a:r>
              <a:rPr lang="en-US" sz="2400">
                <a:hlinkClick r:id="rId3"/>
              </a:rPr>
              <a:t>ICH-E6 GCP 4.3</a:t>
            </a:r>
            <a:r>
              <a:rPr lang="en-US" sz="2400"/>
              <a:t>)</a:t>
            </a:r>
          </a:p>
          <a:p>
            <a:pPr marL="466344">
              <a:spcBef>
                <a:spcPts val="600"/>
              </a:spcBef>
              <a:spcAft>
                <a:spcPts val="600"/>
              </a:spcAft>
            </a:pPr>
            <a:r>
              <a:rPr lang="en-US" sz="2200"/>
              <a:t>Medical care given to subjects should always be the responsibility of a qualified physician with the PI oversight</a:t>
            </a:r>
          </a:p>
          <a:p>
            <a:pPr marL="466344">
              <a:spcBef>
                <a:spcPts val="600"/>
              </a:spcBef>
              <a:spcAft>
                <a:spcPts val="600"/>
              </a:spcAft>
            </a:pPr>
            <a:r>
              <a:rPr lang="en-US" sz="2200"/>
              <a:t>If the subject agrees, it is recommended that the investigator inform the subject’s primary physician about their participation in the trial </a:t>
            </a:r>
          </a:p>
          <a:p>
            <a:pPr marL="466344">
              <a:spcBef>
                <a:spcPts val="600"/>
              </a:spcBef>
              <a:spcAft>
                <a:spcPts val="600"/>
              </a:spcAft>
            </a:pPr>
            <a:r>
              <a:rPr lang="en-US" sz="2200"/>
              <a:t>Studies should be conducted in compliance with the protocol that has received IRB approval</a:t>
            </a:r>
          </a:p>
          <a:p>
            <a:pPr marL="466344">
              <a:spcBef>
                <a:spcPts val="600"/>
              </a:spcBef>
              <a:spcAft>
                <a:spcPts val="600"/>
              </a:spcAft>
            </a:pPr>
            <a:r>
              <a:rPr lang="en-US" sz="2200"/>
              <a:t>Freely given informed consent must be obtained from every subject prior to participation</a:t>
            </a:r>
          </a:p>
          <a:p>
            <a:pPr marL="466344">
              <a:spcBef>
                <a:spcPts val="600"/>
              </a:spcBef>
              <a:spcAft>
                <a:spcPts val="600"/>
              </a:spcAft>
            </a:pPr>
            <a:r>
              <a:rPr lang="en-US" sz="2200"/>
              <a:t>The rights, safety, and well-being of research subjects are most important and should prevail over interests of science or society</a:t>
            </a:r>
          </a:p>
          <a:p>
            <a:pPr>
              <a:buNone/>
            </a:pPr>
            <a:endParaRPr lang="en-US"/>
          </a:p>
        </p:txBody>
      </p:sp>
      <p:sp>
        <p:nvSpPr>
          <p:cNvPr id="4" name="Slide Number Placeholder 3"/>
          <p:cNvSpPr>
            <a:spLocks noGrp="1"/>
          </p:cNvSpPr>
          <p:nvPr>
            <p:ph type="sldNum" sz="quarter" idx="4"/>
          </p:nvPr>
        </p:nvSpPr>
        <p:spPr/>
        <p:txBody>
          <a:bodyPr/>
          <a:lstStyle/>
          <a:p>
            <a:fld id="{B3056149-F7D3-4DB1-8720-8E93BBB5A8C2}" type="slidenum">
              <a:rPr lang="en-US" smtClean="0"/>
              <a:pPr/>
              <a:t>12</a:t>
            </a:fld>
            <a:endParaRPr lang="en-US"/>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prstGeom prst="rect">
            <a:avLst/>
          </a:prstGeom>
        </p:spPr>
        <p:txBody>
          <a:bodyPr/>
          <a:lstStyle/>
          <a:p>
            <a:pPr fontAlgn="auto">
              <a:spcAft>
                <a:spcPts val="0"/>
              </a:spcAft>
              <a:defRPr/>
            </a:pPr>
            <a:r>
              <a:rPr lang="en-US" b="1"/>
              <a:t>Resources</a:t>
            </a:r>
            <a:endParaRPr lang="en-US">
              <a:latin typeface="Cambria" pitchFamily="18" charset="0"/>
            </a:endParaRPr>
          </a:p>
        </p:txBody>
      </p:sp>
      <p:sp>
        <p:nvSpPr>
          <p:cNvPr id="22531" name="Rectangle 3"/>
          <p:cNvSpPr>
            <a:spLocks noGrp="1" noChangeArrowheads="1"/>
          </p:cNvSpPr>
          <p:nvPr>
            <p:ph type="body" sz="quarter" idx="10"/>
          </p:nvPr>
        </p:nvSpPr>
        <p:spPr>
          <a:prstGeom prst="rect">
            <a:avLst/>
          </a:prstGeom>
        </p:spPr>
        <p:txBody>
          <a:bodyPr/>
          <a:lstStyle/>
          <a:p>
            <a:pPr marL="0" indent="0">
              <a:spcBef>
                <a:spcPts val="600"/>
              </a:spcBef>
              <a:spcAft>
                <a:spcPts val="600"/>
              </a:spcAft>
              <a:buClr>
                <a:schemeClr val="tx1"/>
              </a:buClr>
              <a:buNone/>
            </a:pPr>
            <a:r>
              <a:rPr lang="en-US"/>
              <a:t>Adequate Resources (</a:t>
            </a:r>
            <a:r>
              <a:rPr lang="en-US">
                <a:hlinkClick r:id="rId3"/>
              </a:rPr>
              <a:t>ICH-E6 GCP 4.2.</a:t>
            </a:r>
            <a:r>
              <a:rPr lang="en-US"/>
              <a:t>)</a:t>
            </a:r>
            <a:endParaRPr lang="en-US" sz="1000">
              <a:solidFill>
                <a:srgbClr val="000000"/>
              </a:solidFill>
            </a:endParaRPr>
          </a:p>
          <a:p>
            <a:pPr marL="466344" indent="-342900" eaLnBrk="1" hangingPunct="1">
              <a:spcBef>
                <a:spcPts val="600"/>
              </a:spcBef>
              <a:spcAft>
                <a:spcPts val="600"/>
              </a:spcAft>
              <a:buClr>
                <a:schemeClr val="tx1"/>
              </a:buClr>
            </a:pPr>
            <a:r>
              <a:rPr lang="en-US" sz="2400">
                <a:solidFill>
                  <a:srgbClr val="000000"/>
                </a:solidFill>
              </a:rPr>
              <a:t>Demonstrate a potential for recruiting study subjects within the agreed recruitment period</a:t>
            </a:r>
          </a:p>
          <a:p>
            <a:pPr marL="923544" lvl="2" indent="-342900">
              <a:spcBef>
                <a:spcPts val="600"/>
              </a:spcBef>
              <a:spcAft>
                <a:spcPts val="600"/>
              </a:spcAft>
              <a:buClr>
                <a:schemeClr val="tx1"/>
              </a:buClr>
            </a:pPr>
            <a:r>
              <a:rPr lang="en-US"/>
              <a:t>NIMH Recruitment Milestone Reporting system (</a:t>
            </a:r>
            <a:r>
              <a:rPr lang="en-US">
                <a:hlinkClick r:id="rId4"/>
              </a:rPr>
              <a:t>RMR</a:t>
            </a:r>
            <a:r>
              <a:rPr lang="en-US"/>
              <a:t>): Enrollment numbers should reflect only the number of subjects who have provided data to be analyzed in the final dataset</a:t>
            </a:r>
            <a:endParaRPr lang="en-US">
              <a:solidFill>
                <a:srgbClr val="000000"/>
              </a:solidFill>
            </a:endParaRPr>
          </a:p>
          <a:p>
            <a:pPr marL="466344" indent="-342900">
              <a:spcBef>
                <a:spcPts val="600"/>
              </a:spcBef>
              <a:spcAft>
                <a:spcPts val="600"/>
              </a:spcAft>
              <a:buClr>
                <a:schemeClr val="tx1"/>
              </a:buClr>
            </a:pPr>
            <a:r>
              <a:rPr lang="en-US" sz="2400">
                <a:solidFill>
                  <a:srgbClr val="000000"/>
                </a:solidFill>
              </a:rPr>
              <a:t>Have adequate number of qualified staff and facilities to conduct the study and sufficient time to properly conduct and complete the trial within the agreed trial period</a:t>
            </a:r>
            <a:endParaRPr lang="en-US" sz="1000">
              <a:solidFill>
                <a:srgbClr val="000000"/>
              </a:solidFill>
            </a:endParaRPr>
          </a:p>
          <a:p>
            <a:pPr marL="466344" indent="-342900">
              <a:spcBef>
                <a:spcPts val="600"/>
              </a:spcBef>
              <a:spcAft>
                <a:spcPts val="600"/>
              </a:spcAft>
              <a:buClr>
                <a:schemeClr val="tx1"/>
              </a:buClr>
            </a:pPr>
            <a:r>
              <a:rPr lang="en-US" sz="2400">
                <a:solidFill>
                  <a:srgbClr val="000000"/>
                </a:solidFill>
              </a:rPr>
              <a:t>Ensure all persons assisting with the study are informed about the protocol, investigational product (if applicable) and their study-related duties and functions</a:t>
            </a:r>
          </a:p>
        </p:txBody>
      </p:sp>
      <p:sp>
        <p:nvSpPr>
          <p:cNvPr id="2" name="Slide Number Placeholder 1"/>
          <p:cNvSpPr>
            <a:spLocks noGrp="1"/>
          </p:cNvSpPr>
          <p:nvPr>
            <p:ph type="sldNum" sz="quarter" idx="4"/>
          </p:nvPr>
        </p:nvSpPr>
        <p:spPr/>
        <p:txBody>
          <a:bodyPr/>
          <a:lstStyle/>
          <a:p>
            <a:fld id="{6888B59D-F3EC-46E4-8111-1432E0A3A92B}" type="slidenum">
              <a:rPr lang="en-US" smtClean="0"/>
              <a:pPr/>
              <a:t>13</a:t>
            </a:fld>
            <a:endParaRPr lang="en-US"/>
          </a:p>
        </p:txBody>
      </p:sp>
    </p:spTree>
    <p:extLst>
      <p:ext uri="{BB962C8B-B14F-4D97-AF65-F5344CB8AC3E}">
        <p14:creationId xmlns:p14="http://schemas.microsoft.com/office/powerpoint/2010/main" val="315687996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Study Staffing</a:t>
            </a:r>
          </a:p>
        </p:txBody>
      </p:sp>
      <p:sp>
        <p:nvSpPr>
          <p:cNvPr id="3" name="Content Placeholder 2"/>
          <p:cNvSpPr>
            <a:spLocks noGrp="1"/>
          </p:cNvSpPr>
          <p:nvPr>
            <p:ph type="body" sz="quarter" idx="10"/>
          </p:nvPr>
        </p:nvSpPr>
        <p:spPr>
          <a:xfrm>
            <a:off x="0" y="1045087"/>
            <a:ext cx="8721408" cy="5050913"/>
          </a:xfrm>
        </p:spPr>
        <p:txBody>
          <a:bodyPr/>
          <a:lstStyle/>
          <a:p>
            <a:pPr marL="346075" indent="0">
              <a:buNone/>
            </a:pPr>
            <a:endParaRPr lang="en-US" sz="1050" i="1"/>
          </a:p>
          <a:p>
            <a:pPr marL="346075" indent="0">
              <a:buNone/>
            </a:pPr>
            <a:r>
              <a:rPr lang="en-US"/>
              <a:t>To see subjects and/or handle study data, a study staff member must:</a:t>
            </a:r>
          </a:p>
          <a:p>
            <a:pPr marL="911225"/>
            <a:r>
              <a:rPr lang="en-US"/>
              <a:t>Have received IRB approval to work on the specific study, as applicable per Institutional policies</a:t>
            </a:r>
          </a:p>
          <a:p>
            <a:pPr marL="911225"/>
            <a:r>
              <a:rPr lang="en-US"/>
              <a:t>Have all required credentials (e.g., CV, license, training certificates) filed in the study regulatory binder</a:t>
            </a:r>
          </a:p>
          <a:p>
            <a:pPr marL="911225"/>
            <a:r>
              <a:rPr lang="en-US"/>
              <a:t>Be fully informed about the protocol and study-related tasks</a:t>
            </a:r>
          </a:p>
          <a:p>
            <a:pPr marL="911225"/>
            <a:r>
              <a:rPr lang="en-US"/>
              <a:t>Be delegated by the PI on the Delegation of Authority (DOA) Log to perform study tasks</a:t>
            </a:r>
          </a:p>
        </p:txBody>
      </p:sp>
      <p:sp>
        <p:nvSpPr>
          <p:cNvPr id="4" name="Slide Number Placeholder 3"/>
          <p:cNvSpPr>
            <a:spLocks noGrp="1"/>
          </p:cNvSpPr>
          <p:nvPr>
            <p:ph type="sldNum" sz="quarter" idx="4"/>
          </p:nvPr>
        </p:nvSpPr>
        <p:spPr/>
        <p:txBody>
          <a:bodyPr/>
          <a:lstStyle/>
          <a:p>
            <a:fld id="{B3056149-F7D3-4DB1-8720-8E93BBB5A8C2}" type="slidenum">
              <a:rPr lang="en-US" smtClean="0"/>
              <a:pPr/>
              <a:t>14</a:t>
            </a:fld>
            <a:endParaRPr lang="en-US"/>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Delegation of Authority</a:t>
            </a:r>
          </a:p>
        </p:txBody>
      </p:sp>
      <p:sp>
        <p:nvSpPr>
          <p:cNvPr id="3" name="Content Placeholder 2"/>
          <p:cNvSpPr>
            <a:spLocks noGrp="1"/>
          </p:cNvSpPr>
          <p:nvPr>
            <p:ph type="body" sz="quarter" idx="10"/>
          </p:nvPr>
        </p:nvSpPr>
        <p:spPr>
          <a:xfrm>
            <a:off x="446088" y="1334078"/>
            <a:ext cx="8275320" cy="5074098"/>
          </a:xfrm>
        </p:spPr>
        <p:txBody>
          <a:bodyPr/>
          <a:lstStyle/>
          <a:p>
            <a:pPr marL="122238" lvl="1" indent="0">
              <a:spcBef>
                <a:spcPts val="600"/>
              </a:spcBef>
              <a:spcAft>
                <a:spcPts val="600"/>
              </a:spcAft>
              <a:buSzPct val="120000"/>
              <a:buNone/>
            </a:pPr>
            <a:r>
              <a:rPr lang="en-US" dirty="0">
                <a:hlinkClick r:id="rId3"/>
              </a:rPr>
              <a:t>Delegation of Authority Log</a:t>
            </a:r>
            <a:r>
              <a:rPr lang="en-US" dirty="0"/>
              <a:t> (DOA)</a:t>
            </a:r>
          </a:p>
          <a:p>
            <a:pPr marL="350838" lvl="1">
              <a:spcBef>
                <a:spcPts val="600"/>
              </a:spcBef>
              <a:spcAft>
                <a:spcPts val="600"/>
              </a:spcAft>
              <a:buSzPct val="120000"/>
              <a:buFont typeface="Arial" panose="020B0604020202020204" pitchFamily="34" charset="0"/>
              <a:buChar char="•"/>
            </a:pPr>
            <a:r>
              <a:rPr lang="en-US" dirty="0"/>
              <a:t>Show which study staff are delegated by the PI to conduct study-specific tasks  </a:t>
            </a:r>
          </a:p>
          <a:p>
            <a:pPr marL="350838" lvl="1">
              <a:spcBef>
                <a:spcPts val="600"/>
              </a:spcBef>
              <a:spcAft>
                <a:spcPts val="600"/>
              </a:spcAft>
              <a:buSzPct val="120000"/>
              <a:buFont typeface="Arial" panose="020B0604020202020204" pitchFamily="34" charset="0"/>
              <a:buChar char="•"/>
            </a:pPr>
            <a:r>
              <a:rPr lang="en-US" dirty="0"/>
              <a:t>All staff listed on the DOA should have at minimum in the study regulatory binder: </a:t>
            </a:r>
          </a:p>
          <a:p>
            <a:pPr marL="688976" lvl="2">
              <a:spcBef>
                <a:spcPts val="600"/>
              </a:spcBef>
              <a:spcAft>
                <a:spcPts val="600"/>
              </a:spcAft>
              <a:buSzPct val="120000"/>
              <a:buFont typeface="Arial" panose="020B0604020202020204" pitchFamily="34" charset="0"/>
              <a:buChar char="•"/>
            </a:pPr>
            <a:r>
              <a:rPr lang="en-US" sz="2400" dirty="0"/>
              <a:t>Signed and dated CVs (and licensure if appropriate)</a:t>
            </a:r>
          </a:p>
          <a:p>
            <a:pPr marL="688976" lvl="2">
              <a:spcBef>
                <a:spcPts val="600"/>
              </a:spcBef>
              <a:spcAft>
                <a:spcPts val="600"/>
              </a:spcAft>
              <a:buSzPct val="120000"/>
              <a:buFont typeface="Arial" panose="020B0604020202020204" pitchFamily="34" charset="0"/>
              <a:buChar char="•"/>
            </a:pPr>
            <a:r>
              <a:rPr lang="en-US" sz="2400" dirty="0"/>
              <a:t>Human subject protection training certificates </a:t>
            </a:r>
          </a:p>
          <a:p>
            <a:pPr marL="688976" lvl="2">
              <a:spcBef>
                <a:spcPts val="600"/>
              </a:spcBef>
              <a:spcAft>
                <a:spcPts val="600"/>
              </a:spcAft>
              <a:buSzPct val="120000"/>
              <a:buFont typeface="Arial" panose="020B0604020202020204" pitchFamily="34" charset="0"/>
              <a:buChar char="•"/>
            </a:pPr>
            <a:r>
              <a:rPr lang="en-US" sz="2400" dirty="0"/>
              <a:t>GCP training certificates (for clinical trials)</a:t>
            </a:r>
          </a:p>
          <a:p>
            <a:pPr marL="688976" lvl="2">
              <a:spcBef>
                <a:spcPts val="600"/>
              </a:spcBef>
              <a:spcAft>
                <a:spcPts val="600"/>
              </a:spcAft>
              <a:buSzPct val="120000"/>
              <a:buFont typeface="Arial" panose="020B0604020202020204" pitchFamily="34" charset="0"/>
              <a:buChar char="•"/>
            </a:pPr>
            <a:r>
              <a:rPr lang="en-US" sz="2400" dirty="0">
                <a:hlinkClick r:id="rId4"/>
              </a:rPr>
              <a:t>Study-specific Training Log</a:t>
            </a:r>
            <a:r>
              <a:rPr lang="en-US" sz="2400" dirty="0"/>
              <a:t> (e.g., CSSRS training)</a:t>
            </a:r>
          </a:p>
          <a:p>
            <a:pPr marL="350838" lvl="1">
              <a:spcBef>
                <a:spcPts val="600"/>
              </a:spcBef>
              <a:spcAft>
                <a:spcPts val="600"/>
              </a:spcAft>
              <a:buSzPct val="120000"/>
              <a:buFont typeface="Arial" panose="020B0604020202020204" pitchFamily="34" charset="0"/>
              <a:buChar char="•"/>
            </a:pPr>
            <a:r>
              <a:rPr lang="en-US" dirty="0"/>
              <a:t>The log should have a column for the PI to sign off on each staff member’s delegation individually (not one line at the end of the log)</a:t>
            </a:r>
          </a:p>
        </p:txBody>
      </p:sp>
      <p:sp>
        <p:nvSpPr>
          <p:cNvPr id="4" name="Slide Number Placeholder 3"/>
          <p:cNvSpPr>
            <a:spLocks noGrp="1"/>
          </p:cNvSpPr>
          <p:nvPr>
            <p:ph type="sldNum" sz="quarter" idx="4"/>
          </p:nvPr>
        </p:nvSpPr>
        <p:spPr/>
        <p:txBody>
          <a:bodyPr/>
          <a:lstStyle/>
          <a:p>
            <a:fld id="{B3056149-F7D3-4DB1-8720-8E93BBB5A8C2}" type="slidenum">
              <a:rPr lang="en-US" smtClean="0"/>
              <a:pPr/>
              <a:t>15</a:t>
            </a:fld>
            <a:endParaRPr lang="en-US"/>
          </a:p>
        </p:txBody>
      </p:sp>
    </p:spTree>
    <p:extLst>
      <p:ext uri="{BB962C8B-B14F-4D97-AF65-F5344CB8AC3E}">
        <p14:creationId xmlns:p14="http://schemas.microsoft.com/office/powerpoint/2010/main" val="360253247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6086" y="130933"/>
            <a:ext cx="8275321" cy="863354"/>
          </a:xfrm>
        </p:spPr>
        <p:txBody>
          <a:bodyPr/>
          <a:lstStyle/>
          <a:p>
            <a:r>
              <a:rPr lang="en-US"/>
              <a:t>Example Delegation of Authority Log</a:t>
            </a:r>
          </a:p>
        </p:txBody>
      </p:sp>
      <p:sp>
        <p:nvSpPr>
          <p:cNvPr id="6" name="TextBox 5"/>
          <p:cNvSpPr txBox="1"/>
          <p:nvPr/>
        </p:nvSpPr>
        <p:spPr>
          <a:xfrm>
            <a:off x="228600" y="1600200"/>
            <a:ext cx="1745056" cy="1477328"/>
          </a:xfrm>
          <a:prstGeom prst="rect">
            <a:avLst/>
          </a:prstGeom>
          <a:noFill/>
        </p:spPr>
        <p:txBody>
          <a:bodyPr wrap="square" rtlCol="0">
            <a:spAutoFit/>
          </a:bodyPr>
          <a:lstStyle/>
          <a:p>
            <a:pPr algn="l"/>
            <a:r>
              <a:rPr lang="en-US">
                <a:solidFill>
                  <a:srgbClr val="000000"/>
                </a:solidFill>
              </a:rPr>
              <a:t>Study start date should be after all required trainings have been completed</a:t>
            </a:r>
          </a:p>
        </p:txBody>
      </p:sp>
      <p:cxnSp>
        <p:nvCxnSpPr>
          <p:cNvPr id="8" name="Straight Arrow Connector 7">
            <a:extLst>
              <a:ext uri="{C183D7F6-B498-43B3-948B-1728B52AA6E4}">
                <adec:decorative xmlns:adec="http://schemas.microsoft.com/office/drawing/2017/decorative" val="1"/>
              </a:ext>
            </a:extLst>
          </p:cNvPr>
          <p:cNvCxnSpPr/>
          <p:nvPr/>
        </p:nvCxnSpPr>
        <p:spPr bwMode="auto">
          <a:xfrm>
            <a:off x="1828800" y="1828800"/>
            <a:ext cx="5029200" cy="457200"/>
          </a:xfrm>
          <a:prstGeom prst="straightConnector1">
            <a:avLst/>
          </a:prstGeom>
          <a:solidFill>
            <a:schemeClr val="accent1"/>
          </a:solidFill>
          <a:ln w="38100" cap="flat" cmpd="sng" algn="ctr">
            <a:solidFill>
              <a:srgbClr val="008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 name="TextBox 4"/>
          <p:cNvSpPr txBox="1"/>
          <p:nvPr/>
        </p:nvSpPr>
        <p:spPr>
          <a:xfrm>
            <a:off x="144856" y="4116148"/>
            <a:ext cx="1828800" cy="2031325"/>
          </a:xfrm>
          <a:prstGeom prst="rect">
            <a:avLst/>
          </a:prstGeom>
          <a:noFill/>
        </p:spPr>
        <p:txBody>
          <a:bodyPr wrap="square" rtlCol="0">
            <a:spAutoFit/>
          </a:bodyPr>
          <a:lstStyle/>
          <a:p>
            <a:pPr algn="l"/>
            <a:r>
              <a:rPr lang="en-US">
                <a:solidFill>
                  <a:srgbClr val="000000"/>
                </a:solidFill>
              </a:rPr>
              <a:t>Customize the tasks to be specific to the study and to be comprehensive of all types of study tasks</a:t>
            </a:r>
          </a:p>
        </p:txBody>
      </p:sp>
      <p:cxnSp>
        <p:nvCxnSpPr>
          <p:cNvPr id="10" name="Straight Arrow Connector 9">
            <a:extLst>
              <a:ext uri="{C183D7F6-B498-43B3-948B-1728B52AA6E4}">
                <adec:decorative xmlns:adec="http://schemas.microsoft.com/office/drawing/2017/decorative" val="1"/>
              </a:ext>
            </a:extLst>
          </p:cNvPr>
          <p:cNvCxnSpPr/>
          <p:nvPr/>
        </p:nvCxnSpPr>
        <p:spPr bwMode="auto">
          <a:xfrm>
            <a:off x="1752600" y="4426357"/>
            <a:ext cx="1828800" cy="559810"/>
          </a:xfrm>
          <a:prstGeom prst="straightConnector1">
            <a:avLst/>
          </a:prstGeom>
          <a:solidFill>
            <a:schemeClr val="accent1"/>
          </a:solidFill>
          <a:ln w="38100" cap="flat" cmpd="sng" algn="ctr">
            <a:solidFill>
              <a:srgbClr val="008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026" name="Picture 2" descr="This image is an example of a blank Delegation of Authority Log. "/>
          <p:cNvPicPr>
            <a:picLocks noChangeAspect="1" noChangeArrowheads="1"/>
          </p:cNvPicPr>
          <p:nvPr/>
        </p:nvPicPr>
        <p:blipFill rotWithShape="1">
          <a:blip r:embed="rId3">
            <a:extLst>
              <a:ext uri="{28A0092B-C50C-407E-A947-70E740481C1C}">
                <a14:useLocalDpi xmlns:a14="http://schemas.microsoft.com/office/drawing/2010/main" val="0"/>
              </a:ext>
            </a:extLst>
          </a:blip>
          <a:srcRect l="1812" t="3245" r="1696" b="1243"/>
          <a:stretch/>
        </p:blipFill>
        <p:spPr bwMode="auto">
          <a:xfrm>
            <a:off x="2590800" y="1338549"/>
            <a:ext cx="6393830" cy="4909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p:cNvSpPr>
            <a:spLocks noGrp="1"/>
          </p:cNvSpPr>
          <p:nvPr>
            <p:ph type="sldNum" sz="quarter" idx="4"/>
          </p:nvPr>
        </p:nvSpPr>
        <p:spPr/>
        <p:txBody>
          <a:bodyPr/>
          <a:lstStyle/>
          <a:p>
            <a:fld id="{20765C9B-9F83-4A8D-A7CD-EAAF7DC75087}" type="slidenum">
              <a:rPr lang="en-US" altLang="en-US" smtClean="0">
                <a:solidFill>
                  <a:srgbClr val="00468B"/>
                </a:solidFill>
              </a:rPr>
              <a:pPr/>
              <a:t>16</a:t>
            </a:fld>
            <a:endParaRPr lang="en-US" altLang="en-US">
              <a:solidFill>
                <a:srgbClr val="00468B"/>
              </a:solidFill>
            </a:endParaRPr>
          </a:p>
        </p:txBody>
      </p:sp>
    </p:spTree>
    <p:extLst>
      <p:ext uri="{BB962C8B-B14F-4D97-AF65-F5344CB8AC3E}">
        <p14:creationId xmlns:p14="http://schemas.microsoft.com/office/powerpoint/2010/main" val="434132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Protocol/ Study Staff Meetings </a:t>
            </a:r>
          </a:p>
        </p:txBody>
      </p:sp>
      <p:sp>
        <p:nvSpPr>
          <p:cNvPr id="3" name="Content Placeholder 2"/>
          <p:cNvSpPr>
            <a:spLocks noGrp="1"/>
          </p:cNvSpPr>
          <p:nvPr>
            <p:ph type="body" sz="quarter" idx="10"/>
          </p:nvPr>
        </p:nvSpPr>
        <p:spPr/>
        <p:txBody>
          <a:bodyPr/>
          <a:lstStyle/>
          <a:p>
            <a:pPr>
              <a:spcBef>
                <a:spcPts val="600"/>
              </a:spcBef>
              <a:spcAft>
                <a:spcPts val="600"/>
              </a:spcAft>
            </a:pPr>
            <a:r>
              <a:rPr lang="en-US"/>
              <a:t>Study staff should meet regularly to discuss the progress of the study</a:t>
            </a:r>
          </a:p>
          <a:p>
            <a:r>
              <a:rPr lang="en-US"/>
              <a:t>All internal and external staff meetings for this study should:</a:t>
            </a:r>
          </a:p>
          <a:p>
            <a:pPr lvl="1"/>
            <a:r>
              <a:rPr lang="en-US" sz="2800"/>
              <a:t>Be documented</a:t>
            </a:r>
          </a:p>
          <a:p>
            <a:pPr lvl="1"/>
            <a:r>
              <a:rPr lang="en-US" sz="2800"/>
              <a:t>Include the date of the meeting, list of attendees, topics discussed, decisions made, and action items </a:t>
            </a:r>
          </a:p>
          <a:p>
            <a:pPr lvl="1"/>
            <a:r>
              <a:rPr lang="en-US" sz="2800"/>
              <a:t>Be filed in the regulatory binder  </a:t>
            </a:r>
          </a:p>
        </p:txBody>
      </p:sp>
      <p:sp>
        <p:nvSpPr>
          <p:cNvPr id="4" name="Slide Number Placeholder 3"/>
          <p:cNvSpPr>
            <a:spLocks noGrp="1"/>
          </p:cNvSpPr>
          <p:nvPr>
            <p:ph type="sldNum" sz="quarter" idx="4"/>
          </p:nvPr>
        </p:nvSpPr>
        <p:spPr/>
        <p:txBody>
          <a:bodyPr/>
          <a:lstStyle/>
          <a:p>
            <a:fld id="{B3056149-F7D3-4DB1-8720-8E93BBB5A8C2}" type="slidenum">
              <a:rPr lang="en-US" smtClean="0"/>
              <a:pPr/>
              <a:t>17</a:t>
            </a:fld>
            <a:endParaRPr lang="en-US"/>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AA8CA6-1AE2-4E89-BCF8-5A83D5C9AA1F}"/>
              </a:ext>
            </a:extLst>
          </p:cNvPr>
          <p:cNvSpPr>
            <a:spLocks noGrp="1"/>
          </p:cNvSpPr>
          <p:nvPr>
            <p:ph type="title"/>
          </p:nvPr>
        </p:nvSpPr>
        <p:spPr/>
        <p:txBody>
          <a:bodyPr/>
          <a:lstStyle/>
          <a:p>
            <a:r>
              <a:rPr lang="en-US"/>
              <a:t>Documentation</a:t>
            </a:r>
          </a:p>
        </p:txBody>
      </p:sp>
      <p:sp>
        <p:nvSpPr>
          <p:cNvPr id="2" name="Text Placeholder 1">
            <a:extLst>
              <a:ext uri="{FF2B5EF4-FFF2-40B4-BE49-F238E27FC236}">
                <a16:creationId xmlns:a16="http://schemas.microsoft.com/office/drawing/2014/main" id="{C95917FA-FBFB-4665-8DAB-A0A82125E140}"/>
              </a:ext>
            </a:extLst>
          </p:cNvPr>
          <p:cNvSpPr>
            <a:spLocks noGrp="1"/>
          </p:cNvSpPr>
          <p:nvPr>
            <p:ph type="body" sz="quarter" idx="10"/>
          </p:nvPr>
        </p:nvSpPr>
        <p:spPr>
          <a:xfrm>
            <a:off x="446087" y="1334078"/>
            <a:ext cx="4430713" cy="4870259"/>
          </a:xfrm>
        </p:spPr>
        <p:txBody>
          <a:bodyPr/>
          <a:lstStyle/>
          <a:p>
            <a:pPr marL="0" indent="0">
              <a:spcBef>
                <a:spcPts val="300"/>
              </a:spcBef>
              <a:spcAft>
                <a:spcPts val="300"/>
              </a:spcAft>
              <a:buNone/>
            </a:pPr>
            <a:r>
              <a:rPr lang="en-US" sz="2400"/>
              <a:t>Documentation Expectations</a:t>
            </a:r>
          </a:p>
          <a:p>
            <a:pPr marL="0" indent="0" algn="r">
              <a:spcBef>
                <a:spcPts val="300"/>
              </a:spcBef>
              <a:spcAft>
                <a:spcPts val="600"/>
              </a:spcAft>
              <a:buNone/>
            </a:pPr>
            <a:r>
              <a:rPr lang="de-DE" sz="2200">
                <a:hlinkClick r:id="rId2"/>
              </a:rPr>
              <a:t>(</a:t>
            </a:r>
            <a:r>
              <a:rPr lang="de-DE" sz="2200">
                <a:hlinkClick r:id="rId3"/>
              </a:rPr>
              <a:t>ICH E6 GCP 4.9. &amp; 4.10.</a:t>
            </a:r>
            <a:r>
              <a:rPr lang="de-DE" sz="2200">
                <a:hlinkClick r:id="rId2"/>
              </a:rPr>
              <a:t>)</a:t>
            </a:r>
            <a:endParaRPr lang="en-US" sz="2200"/>
          </a:p>
          <a:p>
            <a:pPr marL="0" indent="0">
              <a:spcBef>
                <a:spcPts val="600"/>
              </a:spcBef>
              <a:spcAft>
                <a:spcPts val="600"/>
              </a:spcAft>
              <a:buNone/>
            </a:pPr>
            <a:r>
              <a:rPr lang="en-US"/>
              <a:t>Data must be </a:t>
            </a:r>
            <a:r>
              <a:rPr lang="en-US" b="1">
                <a:solidFill>
                  <a:schemeClr val="accent2">
                    <a:lumMod val="75000"/>
                  </a:schemeClr>
                </a:solidFill>
              </a:rPr>
              <a:t>ALCOAC </a:t>
            </a:r>
          </a:p>
          <a:p>
            <a:pPr lvl="1">
              <a:spcBef>
                <a:spcPts val="600"/>
              </a:spcBef>
              <a:spcAft>
                <a:spcPts val="600"/>
              </a:spcAft>
              <a:buClr>
                <a:schemeClr val="tx1"/>
              </a:buClr>
              <a:buSzPct val="98000"/>
              <a:buFont typeface="Wingdings" panose="05000000000000000000" pitchFamily="2" charset="2"/>
              <a:buChar char="§"/>
            </a:pPr>
            <a:r>
              <a:rPr lang="en-US" sz="2800" b="1">
                <a:solidFill>
                  <a:schemeClr val="accent2">
                    <a:lumMod val="75000"/>
                  </a:schemeClr>
                </a:solidFill>
              </a:rPr>
              <a:t>A</a:t>
            </a:r>
            <a:r>
              <a:rPr lang="en-US" sz="2800"/>
              <a:t>ttributable </a:t>
            </a:r>
          </a:p>
          <a:p>
            <a:pPr lvl="1">
              <a:spcBef>
                <a:spcPts val="600"/>
              </a:spcBef>
              <a:spcAft>
                <a:spcPts val="600"/>
              </a:spcAft>
              <a:buClr>
                <a:schemeClr val="tx1"/>
              </a:buClr>
              <a:buSzPct val="98000"/>
              <a:buFont typeface="Wingdings" panose="05000000000000000000" pitchFamily="2" charset="2"/>
              <a:buChar char="§"/>
            </a:pPr>
            <a:r>
              <a:rPr lang="en-US" sz="2800" b="1">
                <a:solidFill>
                  <a:schemeClr val="accent2">
                    <a:lumMod val="75000"/>
                  </a:schemeClr>
                </a:solidFill>
              </a:rPr>
              <a:t>L</a:t>
            </a:r>
            <a:r>
              <a:rPr lang="en-US" sz="2800"/>
              <a:t>egible </a:t>
            </a:r>
          </a:p>
          <a:p>
            <a:pPr lvl="1">
              <a:spcBef>
                <a:spcPts val="600"/>
              </a:spcBef>
              <a:spcAft>
                <a:spcPts val="600"/>
              </a:spcAft>
              <a:buClr>
                <a:schemeClr val="tx1"/>
              </a:buClr>
              <a:buSzPct val="98000"/>
              <a:buFont typeface="Wingdings" panose="05000000000000000000" pitchFamily="2" charset="2"/>
              <a:buChar char="§"/>
            </a:pPr>
            <a:r>
              <a:rPr lang="en-US" sz="2800" b="1">
                <a:solidFill>
                  <a:schemeClr val="accent2">
                    <a:lumMod val="75000"/>
                  </a:schemeClr>
                </a:solidFill>
              </a:rPr>
              <a:t>C</a:t>
            </a:r>
            <a:r>
              <a:rPr lang="en-US" sz="2800"/>
              <a:t>ontemporaneous </a:t>
            </a:r>
          </a:p>
          <a:p>
            <a:pPr lvl="1">
              <a:spcBef>
                <a:spcPts val="600"/>
              </a:spcBef>
              <a:spcAft>
                <a:spcPts val="600"/>
              </a:spcAft>
              <a:buClr>
                <a:schemeClr val="tx1"/>
              </a:buClr>
              <a:buSzPct val="98000"/>
              <a:buFont typeface="Wingdings" panose="05000000000000000000" pitchFamily="2" charset="2"/>
              <a:buChar char="§"/>
            </a:pPr>
            <a:r>
              <a:rPr lang="en-US" sz="2800" b="1">
                <a:solidFill>
                  <a:schemeClr val="accent2">
                    <a:lumMod val="75000"/>
                  </a:schemeClr>
                </a:solidFill>
              </a:rPr>
              <a:t>O</a:t>
            </a:r>
            <a:r>
              <a:rPr lang="en-US" sz="2800"/>
              <a:t>riginal </a:t>
            </a:r>
          </a:p>
          <a:p>
            <a:pPr lvl="1">
              <a:spcBef>
                <a:spcPts val="600"/>
              </a:spcBef>
              <a:spcAft>
                <a:spcPts val="600"/>
              </a:spcAft>
              <a:buClr>
                <a:schemeClr val="tx1"/>
              </a:buClr>
              <a:buSzPct val="98000"/>
              <a:buFont typeface="Wingdings" panose="05000000000000000000" pitchFamily="2" charset="2"/>
              <a:buChar char="§"/>
            </a:pPr>
            <a:r>
              <a:rPr lang="en-US" sz="2800" b="1">
                <a:solidFill>
                  <a:schemeClr val="accent2">
                    <a:lumMod val="75000"/>
                  </a:schemeClr>
                </a:solidFill>
              </a:rPr>
              <a:t>A</a:t>
            </a:r>
            <a:r>
              <a:rPr lang="en-US" sz="2800">
                <a:solidFill>
                  <a:srgbClr val="000000"/>
                </a:solidFill>
              </a:rPr>
              <a:t>ccurate</a:t>
            </a:r>
            <a:r>
              <a:rPr lang="en-US" sz="2800" b="1">
                <a:solidFill>
                  <a:srgbClr val="008000"/>
                </a:solidFill>
              </a:rPr>
              <a:t> </a:t>
            </a:r>
            <a:endParaRPr lang="en-US" sz="2800"/>
          </a:p>
          <a:p>
            <a:pPr lvl="1">
              <a:spcBef>
                <a:spcPts val="600"/>
              </a:spcBef>
              <a:spcAft>
                <a:spcPts val="600"/>
              </a:spcAft>
              <a:buClr>
                <a:schemeClr val="tx1"/>
              </a:buClr>
              <a:buSzPct val="98000"/>
              <a:buFont typeface="Wingdings" panose="05000000000000000000" pitchFamily="2" charset="2"/>
              <a:buChar char="§"/>
            </a:pPr>
            <a:r>
              <a:rPr lang="en-US" sz="2800" b="1">
                <a:solidFill>
                  <a:schemeClr val="accent2">
                    <a:lumMod val="75000"/>
                  </a:schemeClr>
                </a:solidFill>
              </a:rPr>
              <a:t>C</a:t>
            </a:r>
            <a:r>
              <a:rPr lang="en-US" sz="2800"/>
              <a:t>omplete</a:t>
            </a:r>
          </a:p>
          <a:p>
            <a:pPr lvl="1">
              <a:spcBef>
                <a:spcPts val="300"/>
              </a:spcBef>
              <a:spcAft>
                <a:spcPts val="300"/>
              </a:spcAft>
            </a:pPr>
            <a:endParaRPr lang="en-US" sz="1000"/>
          </a:p>
          <a:p>
            <a:endParaRPr lang="en-US"/>
          </a:p>
        </p:txBody>
      </p:sp>
      <p:sp>
        <p:nvSpPr>
          <p:cNvPr id="5" name="Text Placeholder 4">
            <a:extLst>
              <a:ext uri="{FF2B5EF4-FFF2-40B4-BE49-F238E27FC236}">
                <a16:creationId xmlns:a16="http://schemas.microsoft.com/office/drawing/2014/main" id="{85C054CD-E866-40F3-B428-85627B19F245}"/>
              </a:ext>
            </a:extLst>
          </p:cNvPr>
          <p:cNvSpPr>
            <a:spLocks noGrp="1"/>
          </p:cNvSpPr>
          <p:nvPr>
            <p:ph type="body" sz="quarter" idx="11"/>
          </p:nvPr>
        </p:nvSpPr>
        <p:spPr/>
        <p:txBody>
          <a:bodyPr/>
          <a:lstStyle/>
          <a:p>
            <a:pPr marL="530352">
              <a:spcBef>
                <a:spcPts val="300"/>
              </a:spcBef>
              <a:spcAft>
                <a:spcPts val="300"/>
              </a:spcAft>
              <a:buFont typeface="Wingdings" panose="05000000000000000000" pitchFamily="2" charset="2"/>
              <a:buChar char="Ø"/>
            </a:pPr>
            <a:endParaRPr lang="en-US" sz="2400"/>
          </a:p>
          <a:p>
            <a:pPr marL="530352">
              <a:spcBef>
                <a:spcPts val="300"/>
              </a:spcBef>
              <a:spcAft>
                <a:spcPts val="300"/>
              </a:spcAft>
              <a:buFont typeface="Wingdings" panose="05000000000000000000" pitchFamily="2" charset="2"/>
              <a:buChar char="Ø"/>
            </a:pPr>
            <a:endParaRPr lang="en-US" sz="2400" i="1"/>
          </a:p>
          <a:p>
            <a:pPr marL="530352">
              <a:spcBef>
                <a:spcPts val="300"/>
              </a:spcBef>
              <a:spcAft>
                <a:spcPts val="300"/>
              </a:spcAft>
              <a:buFont typeface="Wingdings" panose="05000000000000000000" pitchFamily="2" charset="2"/>
              <a:buChar char="Ø"/>
            </a:pPr>
            <a:endParaRPr lang="en-US" sz="2400" i="1"/>
          </a:p>
          <a:p>
            <a:pPr marL="530352">
              <a:spcBef>
                <a:spcPts val="300"/>
              </a:spcBef>
              <a:spcAft>
                <a:spcPts val="300"/>
              </a:spcAft>
              <a:buFont typeface="Wingdings" panose="05000000000000000000" pitchFamily="2" charset="2"/>
              <a:buChar char="Ø"/>
            </a:pPr>
            <a:r>
              <a:rPr lang="en-US" sz="2200" i="1"/>
              <a:t>How and where the data is recorded is key!</a:t>
            </a:r>
          </a:p>
          <a:p>
            <a:pPr marL="301752" indent="0">
              <a:spcBef>
                <a:spcPts val="300"/>
              </a:spcBef>
              <a:spcAft>
                <a:spcPts val="300"/>
              </a:spcAft>
              <a:buNone/>
            </a:pPr>
            <a:endParaRPr lang="en-US" sz="2200" i="1"/>
          </a:p>
          <a:p>
            <a:pPr marL="530352">
              <a:spcBef>
                <a:spcPts val="300"/>
              </a:spcBef>
              <a:spcAft>
                <a:spcPts val="300"/>
              </a:spcAft>
              <a:buFont typeface="Wingdings" panose="05000000000000000000" pitchFamily="2" charset="2"/>
              <a:buChar char="Ø"/>
            </a:pPr>
            <a:r>
              <a:rPr lang="en-US" sz="2200" i="1"/>
              <a:t>If it’s not documented, it doesn’t exist</a:t>
            </a:r>
          </a:p>
          <a:p>
            <a:pPr marL="530352">
              <a:spcBef>
                <a:spcPts val="300"/>
              </a:spcBef>
              <a:spcAft>
                <a:spcPts val="300"/>
              </a:spcAft>
              <a:buFont typeface="Wingdings" panose="05000000000000000000" pitchFamily="2" charset="2"/>
              <a:buChar char="Ø"/>
            </a:pPr>
            <a:endParaRPr lang="en-US" sz="2200" i="1"/>
          </a:p>
          <a:p>
            <a:pPr marL="530352">
              <a:spcBef>
                <a:spcPts val="300"/>
              </a:spcBef>
              <a:spcAft>
                <a:spcPts val="300"/>
              </a:spcAft>
              <a:buFont typeface="Wingdings" panose="05000000000000000000" pitchFamily="2" charset="2"/>
              <a:buChar char="Ø"/>
            </a:pPr>
            <a:r>
              <a:rPr lang="en-US" sz="2200" i="1"/>
              <a:t>Data on CRFs should match the source documents (raw data</a:t>
            </a:r>
            <a:r>
              <a:rPr lang="en-US" sz="2400" i="1"/>
              <a:t>)</a:t>
            </a:r>
          </a:p>
          <a:p>
            <a:endParaRPr lang="en-US"/>
          </a:p>
        </p:txBody>
      </p:sp>
      <p:sp>
        <p:nvSpPr>
          <p:cNvPr id="4" name="Slide Number Placeholder 3">
            <a:extLst>
              <a:ext uri="{FF2B5EF4-FFF2-40B4-BE49-F238E27FC236}">
                <a16:creationId xmlns:a16="http://schemas.microsoft.com/office/drawing/2014/main" id="{62D7ABCD-C0E0-4775-9035-D5D38D66671E}"/>
              </a:ext>
            </a:extLst>
          </p:cNvPr>
          <p:cNvSpPr>
            <a:spLocks noGrp="1"/>
          </p:cNvSpPr>
          <p:nvPr>
            <p:ph type="sldNum" sz="quarter" idx="4"/>
          </p:nvPr>
        </p:nvSpPr>
        <p:spPr/>
        <p:txBody>
          <a:bodyPr/>
          <a:lstStyle/>
          <a:p>
            <a:fld id="{0D720DA8-E26F-4FC9-963B-B7A4AC0D8FDC}" type="slidenum">
              <a:rPr lang="en-US" smtClean="0"/>
              <a:pPr/>
              <a:t>18</a:t>
            </a:fld>
            <a:endParaRPr lang="en-US"/>
          </a:p>
        </p:txBody>
      </p:sp>
    </p:spTree>
    <p:extLst>
      <p:ext uri="{BB962C8B-B14F-4D97-AF65-F5344CB8AC3E}">
        <p14:creationId xmlns:p14="http://schemas.microsoft.com/office/powerpoint/2010/main" val="705083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Examples of ALCOAC</a:t>
            </a:r>
          </a:p>
        </p:txBody>
      </p:sp>
      <p:sp>
        <p:nvSpPr>
          <p:cNvPr id="3" name="Content Placeholder 2"/>
          <p:cNvSpPr>
            <a:spLocks noGrp="1"/>
          </p:cNvSpPr>
          <p:nvPr>
            <p:ph type="body" sz="quarter" idx="10"/>
          </p:nvPr>
        </p:nvSpPr>
        <p:spPr/>
        <p:txBody>
          <a:bodyPr>
            <a:normAutofit fontScale="92500" lnSpcReduction="20000"/>
          </a:bodyPr>
          <a:lstStyle/>
          <a:p>
            <a:pPr marL="256032" indent="-256032">
              <a:lnSpc>
                <a:spcPct val="110000"/>
              </a:lnSpc>
              <a:spcBef>
                <a:spcPts val="600"/>
              </a:spcBef>
              <a:spcAft>
                <a:spcPts val="600"/>
              </a:spcAft>
            </a:pPr>
            <a:r>
              <a:rPr lang="en-US" sz="2600" b="1">
                <a:solidFill>
                  <a:schemeClr val="accent2">
                    <a:lumMod val="50000"/>
                  </a:schemeClr>
                </a:solidFill>
              </a:rPr>
              <a:t>Attributable</a:t>
            </a:r>
            <a:r>
              <a:rPr lang="en-US" sz="2600"/>
              <a:t>: a clinician collects vital signs and initials on the source document. </a:t>
            </a:r>
          </a:p>
          <a:p>
            <a:pPr marL="256032" indent="-256032">
              <a:lnSpc>
                <a:spcPct val="110000"/>
              </a:lnSpc>
              <a:spcBef>
                <a:spcPts val="600"/>
              </a:spcBef>
              <a:spcAft>
                <a:spcPts val="600"/>
              </a:spcAft>
            </a:pPr>
            <a:r>
              <a:rPr lang="en-US" sz="2600" b="1">
                <a:solidFill>
                  <a:schemeClr val="accent2">
                    <a:lumMod val="50000"/>
                  </a:schemeClr>
                </a:solidFill>
              </a:rPr>
              <a:t>Legible</a:t>
            </a:r>
            <a:r>
              <a:rPr lang="en-US" sz="2600"/>
              <a:t>: a PI neatly writes out a telephone contact note documenting an AE. </a:t>
            </a:r>
          </a:p>
          <a:p>
            <a:pPr marL="256032" indent="-256032">
              <a:lnSpc>
                <a:spcPct val="110000"/>
              </a:lnSpc>
              <a:spcBef>
                <a:spcPts val="600"/>
              </a:spcBef>
              <a:spcAft>
                <a:spcPts val="600"/>
              </a:spcAft>
            </a:pPr>
            <a:r>
              <a:rPr lang="en-US" sz="2600" b="1">
                <a:solidFill>
                  <a:schemeClr val="accent2">
                    <a:lumMod val="50000"/>
                  </a:schemeClr>
                </a:solidFill>
              </a:rPr>
              <a:t>Contemporaneous</a:t>
            </a:r>
            <a:r>
              <a:rPr lang="en-US" sz="2600"/>
              <a:t>: both the PI and subject sign the ICF on the same date.</a:t>
            </a:r>
          </a:p>
          <a:p>
            <a:pPr marL="256032" indent="-256032">
              <a:lnSpc>
                <a:spcPct val="110000"/>
              </a:lnSpc>
              <a:spcBef>
                <a:spcPts val="600"/>
              </a:spcBef>
              <a:spcAft>
                <a:spcPts val="600"/>
              </a:spcAft>
            </a:pPr>
            <a:r>
              <a:rPr lang="en-US" sz="2600" b="1">
                <a:solidFill>
                  <a:schemeClr val="accent2">
                    <a:lumMod val="50000"/>
                  </a:schemeClr>
                </a:solidFill>
              </a:rPr>
              <a:t>Original</a:t>
            </a:r>
            <a:r>
              <a:rPr lang="en-US" sz="2600"/>
              <a:t>: if there’s a mistake on the source, a correction is made instead of throwing the form away and starting over.</a:t>
            </a:r>
          </a:p>
          <a:p>
            <a:pPr marL="256032" indent="-256032">
              <a:lnSpc>
                <a:spcPct val="110000"/>
              </a:lnSpc>
              <a:spcBef>
                <a:spcPts val="600"/>
              </a:spcBef>
              <a:spcAft>
                <a:spcPts val="600"/>
              </a:spcAft>
            </a:pPr>
            <a:r>
              <a:rPr lang="en-US" sz="2600" b="1">
                <a:solidFill>
                  <a:schemeClr val="accent2">
                    <a:lumMod val="50000"/>
                  </a:schemeClr>
                </a:solidFill>
              </a:rPr>
              <a:t>Accurate</a:t>
            </a:r>
            <a:r>
              <a:rPr lang="en-US" sz="2600"/>
              <a:t>: Height of 68 inches is not written 6’8’’.</a:t>
            </a:r>
          </a:p>
          <a:p>
            <a:pPr marL="256032" indent="-256032">
              <a:lnSpc>
                <a:spcPct val="110000"/>
              </a:lnSpc>
              <a:spcBef>
                <a:spcPts val="600"/>
              </a:spcBef>
              <a:spcAft>
                <a:spcPts val="600"/>
              </a:spcAft>
            </a:pPr>
            <a:r>
              <a:rPr lang="en-US" sz="2600" b="1">
                <a:solidFill>
                  <a:schemeClr val="accent2">
                    <a:lumMod val="50000"/>
                  </a:schemeClr>
                </a:solidFill>
              </a:rPr>
              <a:t>Complete</a:t>
            </a:r>
            <a:r>
              <a:rPr lang="en-US" sz="2600"/>
              <a:t>: every data field on a form is filled in, including the header and staff signature line.</a:t>
            </a:r>
          </a:p>
        </p:txBody>
      </p:sp>
      <p:sp>
        <p:nvSpPr>
          <p:cNvPr id="4" name="Slide Number Placeholder 3"/>
          <p:cNvSpPr>
            <a:spLocks noGrp="1"/>
          </p:cNvSpPr>
          <p:nvPr>
            <p:ph type="sldNum" sz="quarter" idx="4"/>
          </p:nvPr>
        </p:nvSpPr>
        <p:spPr/>
        <p:txBody>
          <a:bodyPr/>
          <a:lstStyle/>
          <a:p>
            <a:fld id="{B3056149-F7D3-4DB1-8720-8E93BBB5A8C2}" type="slidenum">
              <a:rPr lang="en-US" smtClean="0"/>
              <a:pPr/>
              <a:t>19</a:t>
            </a:fld>
            <a:endParaRPr lang="en-US"/>
          </a:p>
        </p:txBody>
      </p:sp>
    </p:spTree>
    <p:extLst>
      <p:ext uri="{BB962C8B-B14F-4D97-AF65-F5344CB8AC3E}">
        <p14:creationId xmlns:p14="http://schemas.microsoft.com/office/powerpoint/2010/main" val="2978293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DBE6E3B-B034-4430-B3DB-62616BB91DF4}"/>
              </a:ext>
            </a:extLst>
          </p:cNvPr>
          <p:cNvSpPr>
            <a:spLocks noGrp="1"/>
          </p:cNvSpPr>
          <p:nvPr>
            <p:ph type="title"/>
          </p:nvPr>
        </p:nvSpPr>
        <p:spPr>
          <a:xfrm>
            <a:off x="783801" y="838200"/>
            <a:ext cx="7576397" cy="1524000"/>
          </a:xfrm>
        </p:spPr>
        <p:txBody>
          <a:bodyPr/>
          <a:lstStyle/>
          <a:p>
            <a:pPr algn="ctr"/>
            <a:r>
              <a:rPr lang="en-US" b="1"/>
              <a:t>Good Clinical Practice (GCP) for</a:t>
            </a:r>
            <a:br>
              <a:rPr lang="en-US" b="1"/>
            </a:br>
            <a:r>
              <a:rPr lang="en-US" b="1"/>
              <a:t> NIMH-Sponsored Studies</a:t>
            </a:r>
            <a:endParaRPr lang="en-US"/>
          </a:p>
        </p:txBody>
      </p:sp>
      <p:sp>
        <p:nvSpPr>
          <p:cNvPr id="3" name="Rectangle 2">
            <a:extLst>
              <a:ext uri="{FF2B5EF4-FFF2-40B4-BE49-F238E27FC236}">
                <a16:creationId xmlns:a16="http://schemas.microsoft.com/office/drawing/2014/main" id="{54E948F9-9138-40BA-A886-A52978435596}"/>
              </a:ext>
            </a:extLst>
          </p:cNvPr>
          <p:cNvSpPr/>
          <p:nvPr/>
        </p:nvSpPr>
        <p:spPr>
          <a:xfrm>
            <a:off x="0" y="3295472"/>
            <a:ext cx="7576397" cy="1200329"/>
          </a:xfrm>
          <a:prstGeom prst="rect">
            <a:avLst/>
          </a:prstGeom>
        </p:spPr>
        <p:txBody>
          <a:bodyPr wrap="square">
            <a:spAutoFit/>
          </a:bodyPr>
          <a:lstStyle/>
          <a:p>
            <a:pPr algn="ctr">
              <a:defRPr/>
            </a:pPr>
            <a:r>
              <a:rPr lang="en-US" sz="2400" i="1">
                <a:solidFill>
                  <a:schemeClr val="bg1"/>
                </a:solidFill>
              </a:rPr>
              <a:t>Clinical Research Education, Support, and Training Program (CREST)</a:t>
            </a:r>
          </a:p>
          <a:p>
            <a:pPr algn="ctr">
              <a:defRPr/>
            </a:pPr>
            <a:endParaRPr lang="en-US" sz="2400" i="1">
              <a:solidFill>
                <a:schemeClr val="bg1"/>
              </a:solidFill>
              <a:latin typeface="Calibri" pitchFamily="34" charset="0"/>
              <a:cs typeface="Calibri" pitchFamily="34" charset="0"/>
            </a:endParaRPr>
          </a:p>
        </p:txBody>
      </p:sp>
      <p:sp>
        <p:nvSpPr>
          <p:cNvPr id="11" name="Text Placeholder 10">
            <a:extLst>
              <a:ext uri="{FF2B5EF4-FFF2-40B4-BE49-F238E27FC236}">
                <a16:creationId xmlns:a16="http://schemas.microsoft.com/office/drawing/2014/main" id="{6CB2909D-3F3F-4085-B491-EA45A3BCA8C9}"/>
              </a:ext>
            </a:extLst>
          </p:cNvPr>
          <p:cNvSpPr>
            <a:spLocks noGrp="1"/>
          </p:cNvSpPr>
          <p:nvPr>
            <p:ph type="body" sz="quarter" idx="12"/>
          </p:nvPr>
        </p:nvSpPr>
        <p:spPr>
          <a:xfrm>
            <a:off x="0" y="5926795"/>
            <a:ext cx="6019800" cy="778806"/>
          </a:xfrm>
        </p:spPr>
        <p:txBody>
          <a:bodyPr>
            <a:normAutofit lnSpcReduction="10000"/>
          </a:bodyPr>
          <a:lstStyle/>
          <a:p>
            <a:pPr algn="ctr">
              <a:spcBef>
                <a:spcPts val="600"/>
              </a:spcBef>
            </a:pPr>
            <a:r>
              <a:rPr lang="en-US"/>
              <a:t>Office of Clinical Research  (OCR)</a:t>
            </a:r>
          </a:p>
          <a:p>
            <a:pPr algn="ctr">
              <a:spcBef>
                <a:spcPts val="600"/>
              </a:spcBef>
            </a:pPr>
            <a:r>
              <a:rPr lang="en-US"/>
              <a:t>Clinical Trials Operations Branch (CTOB)</a:t>
            </a:r>
          </a:p>
          <a:p>
            <a:endParaRPr lang="en-US"/>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9C9970-3319-493B-A287-8BE5911A4B48}"/>
              </a:ext>
            </a:extLst>
          </p:cNvPr>
          <p:cNvSpPr>
            <a:spLocks noGrp="1"/>
          </p:cNvSpPr>
          <p:nvPr>
            <p:ph type="title"/>
          </p:nvPr>
        </p:nvSpPr>
        <p:spPr/>
        <p:txBody>
          <a:bodyPr/>
          <a:lstStyle/>
          <a:p>
            <a:r>
              <a:rPr lang="en-US"/>
              <a:t>Example Documentation Corrections</a:t>
            </a:r>
          </a:p>
        </p:txBody>
      </p:sp>
      <p:pic>
        <p:nvPicPr>
          <p:cNvPr id="205826" name="Picture 2" descr="This image is an example of a completed source document that has accurate document corrections. "/>
          <p:cNvPicPr>
            <a:picLocks noChangeAspect="1" noChangeArrowheads="1"/>
          </p:cNvPicPr>
          <p:nvPr/>
        </p:nvPicPr>
        <p:blipFill rotWithShape="1">
          <a:blip r:embed="rId3" cstate="print"/>
          <a:srcRect b="27788"/>
          <a:stretch/>
        </p:blipFill>
        <p:spPr bwMode="auto">
          <a:xfrm>
            <a:off x="1561231" y="2085993"/>
            <a:ext cx="6003345"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Box 19"/>
          <p:cNvSpPr txBox="1"/>
          <p:nvPr/>
        </p:nvSpPr>
        <p:spPr>
          <a:xfrm>
            <a:off x="7616253" y="2970595"/>
            <a:ext cx="1448647" cy="1477328"/>
          </a:xfrm>
          <a:prstGeom prst="rect">
            <a:avLst/>
          </a:prstGeom>
          <a:noFill/>
        </p:spPr>
        <p:txBody>
          <a:bodyPr wrap="square" rtlCol="0">
            <a:spAutoFit/>
          </a:bodyPr>
          <a:lstStyle/>
          <a:p>
            <a:pPr algn="ctr"/>
            <a:r>
              <a:rPr lang="en-US">
                <a:solidFill>
                  <a:srgbClr val="000000"/>
                </a:solidFill>
              </a:rPr>
              <a:t>A </a:t>
            </a:r>
            <a:r>
              <a:rPr lang="en-US" b="1">
                <a:solidFill>
                  <a:srgbClr val="000000"/>
                </a:solidFill>
              </a:rPr>
              <a:t>single</a:t>
            </a:r>
            <a:r>
              <a:rPr lang="en-US">
                <a:solidFill>
                  <a:srgbClr val="000000"/>
                </a:solidFill>
              </a:rPr>
              <a:t> line was drawn through the inaccurate data </a:t>
            </a:r>
          </a:p>
        </p:txBody>
      </p:sp>
      <p:cxnSp>
        <p:nvCxnSpPr>
          <p:cNvPr id="10" name="Straight Arrow Connector 9">
            <a:extLst>
              <a:ext uri="{C183D7F6-B498-43B3-948B-1728B52AA6E4}">
                <adec:decorative xmlns:adec="http://schemas.microsoft.com/office/drawing/2017/decorative" val="1"/>
              </a:ext>
            </a:extLst>
          </p:cNvPr>
          <p:cNvCxnSpPr/>
          <p:nvPr/>
        </p:nvCxnSpPr>
        <p:spPr bwMode="auto">
          <a:xfrm flipH="1" flipV="1">
            <a:off x="4276261" y="2866877"/>
            <a:ext cx="3605048" cy="638908"/>
          </a:xfrm>
          <a:prstGeom prst="straightConnector1">
            <a:avLst/>
          </a:prstGeom>
          <a:solidFill>
            <a:schemeClr val="accent1"/>
          </a:solidFill>
          <a:ln w="38100" cap="flat" cmpd="sng" algn="ctr">
            <a:solidFill>
              <a:srgbClr val="008000"/>
            </a:solidFill>
            <a:prstDash val="solid"/>
            <a:round/>
            <a:headEnd type="none" w="med" len="med"/>
            <a:tailEnd type="arrow"/>
          </a:ln>
          <a:effectLst/>
        </p:spPr>
      </p:cxnSp>
      <p:sp>
        <p:nvSpPr>
          <p:cNvPr id="19" name="TextBox 18"/>
          <p:cNvSpPr txBox="1"/>
          <p:nvPr/>
        </p:nvSpPr>
        <p:spPr>
          <a:xfrm>
            <a:off x="71626" y="2131828"/>
            <a:ext cx="1172872" cy="1754326"/>
          </a:xfrm>
          <a:prstGeom prst="rect">
            <a:avLst/>
          </a:prstGeom>
          <a:noFill/>
        </p:spPr>
        <p:txBody>
          <a:bodyPr wrap="square" rtlCol="0">
            <a:spAutoFit/>
          </a:bodyPr>
          <a:lstStyle/>
          <a:p>
            <a:pPr algn="ctr"/>
            <a:r>
              <a:rPr lang="en-US">
                <a:solidFill>
                  <a:srgbClr val="000000"/>
                </a:solidFill>
              </a:rPr>
              <a:t>The correct date was written near the mistake </a:t>
            </a:r>
          </a:p>
        </p:txBody>
      </p:sp>
      <p:cxnSp>
        <p:nvCxnSpPr>
          <p:cNvPr id="7" name="Straight Arrow Connector 6">
            <a:extLst>
              <a:ext uri="{C183D7F6-B498-43B3-948B-1728B52AA6E4}">
                <adec:decorative xmlns:adec="http://schemas.microsoft.com/office/drawing/2017/decorative" val="1"/>
              </a:ext>
            </a:extLst>
          </p:cNvPr>
          <p:cNvCxnSpPr/>
          <p:nvPr/>
        </p:nvCxnSpPr>
        <p:spPr bwMode="auto">
          <a:xfrm flipV="1">
            <a:off x="1079450" y="2728566"/>
            <a:ext cx="2311450" cy="305711"/>
          </a:xfrm>
          <a:prstGeom prst="straightConnector1">
            <a:avLst/>
          </a:prstGeom>
          <a:solidFill>
            <a:schemeClr val="accent1"/>
          </a:solidFill>
          <a:ln w="38100" cap="flat" cmpd="sng" algn="ctr">
            <a:solidFill>
              <a:srgbClr val="008000"/>
            </a:solidFill>
            <a:prstDash val="solid"/>
            <a:round/>
            <a:headEnd type="none" w="med" len="med"/>
            <a:tailEnd type="arrow"/>
          </a:ln>
          <a:effectLst/>
        </p:spPr>
      </p:cxnSp>
      <p:sp>
        <p:nvSpPr>
          <p:cNvPr id="16" name="TextBox 15"/>
          <p:cNvSpPr txBox="1"/>
          <p:nvPr/>
        </p:nvSpPr>
        <p:spPr>
          <a:xfrm>
            <a:off x="-74298" y="4114800"/>
            <a:ext cx="1689051" cy="2031325"/>
          </a:xfrm>
          <a:prstGeom prst="rect">
            <a:avLst/>
          </a:prstGeom>
          <a:noFill/>
        </p:spPr>
        <p:txBody>
          <a:bodyPr wrap="square" rtlCol="0">
            <a:spAutoFit/>
          </a:bodyPr>
          <a:lstStyle/>
          <a:p>
            <a:pPr algn="ctr"/>
            <a:r>
              <a:rPr lang="en-US">
                <a:solidFill>
                  <a:srgbClr val="000000"/>
                </a:solidFill>
              </a:rPr>
              <a:t>The same evaluator who made the mistake initialed and dated the correction </a:t>
            </a:r>
          </a:p>
        </p:txBody>
      </p:sp>
      <p:cxnSp>
        <p:nvCxnSpPr>
          <p:cNvPr id="5" name="Straight Arrow Connector 4">
            <a:extLst>
              <a:ext uri="{C183D7F6-B498-43B3-948B-1728B52AA6E4}">
                <adec:decorative xmlns:adec="http://schemas.microsoft.com/office/drawing/2017/decorative" val="1"/>
              </a:ext>
            </a:extLst>
          </p:cNvPr>
          <p:cNvCxnSpPr/>
          <p:nvPr/>
        </p:nvCxnSpPr>
        <p:spPr bwMode="auto">
          <a:xfrm flipV="1">
            <a:off x="1296175" y="3262923"/>
            <a:ext cx="2628184" cy="1867539"/>
          </a:xfrm>
          <a:prstGeom prst="straightConnector1">
            <a:avLst/>
          </a:prstGeom>
          <a:solidFill>
            <a:schemeClr val="accent1"/>
          </a:solidFill>
          <a:ln w="38100" cap="flat" cmpd="sng" algn="ctr">
            <a:solidFill>
              <a:srgbClr val="008000"/>
            </a:solidFill>
            <a:prstDash val="solid"/>
            <a:round/>
            <a:headEnd type="none" w="med" len="med"/>
            <a:tailEnd type="arrow"/>
          </a:ln>
          <a:effectLst/>
        </p:spPr>
      </p:cxnSp>
      <p:sp>
        <p:nvSpPr>
          <p:cNvPr id="2" name="Slide Number Placeholder 1"/>
          <p:cNvSpPr>
            <a:spLocks noGrp="1"/>
          </p:cNvSpPr>
          <p:nvPr>
            <p:ph type="sldNum" sz="quarter" idx="4"/>
          </p:nvPr>
        </p:nvSpPr>
        <p:spPr/>
        <p:txBody>
          <a:bodyPr/>
          <a:lstStyle/>
          <a:p>
            <a:fld id="{6888B59D-F3EC-46E4-8111-1432E0A3A92B}" type="slidenum">
              <a:rPr lang="en-US" smtClean="0"/>
              <a:pPr/>
              <a:t>20</a:t>
            </a:fld>
            <a:endParaRPr lang="en-US"/>
          </a:p>
        </p:txBody>
      </p:sp>
    </p:spTree>
    <p:extLst>
      <p:ext uri="{BB962C8B-B14F-4D97-AF65-F5344CB8AC3E}">
        <p14:creationId xmlns:p14="http://schemas.microsoft.com/office/powerpoint/2010/main" val="152372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Electronic Data Capture Systems (EDCs) </a:t>
            </a:r>
          </a:p>
        </p:txBody>
      </p:sp>
      <p:sp>
        <p:nvSpPr>
          <p:cNvPr id="2" name="Content Placeholder 1"/>
          <p:cNvSpPr>
            <a:spLocks noGrp="1"/>
          </p:cNvSpPr>
          <p:nvPr>
            <p:ph type="body" sz="quarter" idx="10"/>
          </p:nvPr>
        </p:nvSpPr>
        <p:spPr/>
        <p:txBody>
          <a:bodyPr/>
          <a:lstStyle/>
          <a:p>
            <a:pPr>
              <a:spcBef>
                <a:spcPts val="600"/>
              </a:spcBef>
              <a:spcAft>
                <a:spcPts val="600"/>
              </a:spcAft>
            </a:pPr>
            <a:r>
              <a:rPr lang="en-US" sz="2400"/>
              <a:t>All EDCs should be password-protected, accessible to study staff only, and backed up regularly (</a:t>
            </a:r>
            <a:r>
              <a:rPr lang="en-US" sz="2400">
                <a:hlinkClick r:id="rId3"/>
              </a:rPr>
              <a:t>ICH-E6 GCP 5.5.</a:t>
            </a:r>
            <a:r>
              <a:rPr lang="en-US" sz="2400"/>
              <a:t>)</a:t>
            </a:r>
          </a:p>
          <a:p>
            <a:pPr marL="0" indent="0">
              <a:spcBef>
                <a:spcPts val="600"/>
              </a:spcBef>
              <a:spcAft>
                <a:spcPts val="600"/>
              </a:spcAft>
              <a:buNone/>
            </a:pPr>
            <a:endParaRPr lang="en-US" sz="2400"/>
          </a:p>
          <a:p>
            <a:pPr>
              <a:spcBef>
                <a:spcPts val="600"/>
              </a:spcBef>
              <a:spcAft>
                <a:spcPts val="600"/>
              </a:spcAft>
            </a:pPr>
            <a:r>
              <a:rPr lang="en-US" sz="2400"/>
              <a:t>For FDA-regulated studies, electronic systems must be compliant with </a:t>
            </a:r>
            <a:r>
              <a:rPr lang="en-US" sz="2400">
                <a:hlinkClick r:id="rId4"/>
              </a:rPr>
              <a:t>21CFR11</a:t>
            </a:r>
            <a:r>
              <a:rPr lang="en-US" sz="2400"/>
              <a:t>, which includes, but is not limited to: </a:t>
            </a:r>
          </a:p>
          <a:p>
            <a:pPr lvl="1">
              <a:spcBef>
                <a:spcPts val="600"/>
              </a:spcBef>
              <a:spcAft>
                <a:spcPts val="600"/>
              </a:spcAft>
            </a:pPr>
            <a:r>
              <a:rPr lang="en-US"/>
              <a:t>An audit trail that captures all changes made to data</a:t>
            </a:r>
          </a:p>
          <a:p>
            <a:pPr lvl="1">
              <a:spcBef>
                <a:spcPts val="600"/>
              </a:spcBef>
              <a:spcAft>
                <a:spcPts val="600"/>
              </a:spcAft>
            </a:pPr>
            <a:r>
              <a:rPr lang="en-US"/>
              <a:t>Database validation processes to ensure accuracy, reliability, consistent intended performance, and the ability to discern invalid or altered records</a:t>
            </a:r>
          </a:p>
          <a:p>
            <a:pPr lvl="1">
              <a:spcBef>
                <a:spcPts val="600"/>
              </a:spcBef>
              <a:spcAft>
                <a:spcPts val="600"/>
              </a:spcAft>
            </a:pPr>
            <a:r>
              <a:rPr lang="en-US"/>
              <a:t>Implementation of enhanced electronic signatures requirements</a:t>
            </a:r>
          </a:p>
          <a:p>
            <a:pPr marL="0" indent="0">
              <a:buNone/>
            </a:pPr>
            <a:endParaRPr lang="en-US"/>
          </a:p>
        </p:txBody>
      </p:sp>
      <p:sp>
        <p:nvSpPr>
          <p:cNvPr id="4" name="Slide Number Placeholder 3"/>
          <p:cNvSpPr>
            <a:spLocks noGrp="1"/>
          </p:cNvSpPr>
          <p:nvPr>
            <p:ph type="sldNum" sz="quarter" idx="4"/>
          </p:nvPr>
        </p:nvSpPr>
        <p:spPr/>
        <p:txBody>
          <a:bodyPr/>
          <a:lstStyle/>
          <a:p>
            <a:fld id="{20765C9B-9F83-4A8D-A7CD-EAAF7DC75087}" type="slidenum">
              <a:rPr lang="en-US" altLang="en-US" smtClean="0">
                <a:solidFill>
                  <a:srgbClr val="00468B"/>
                </a:solidFill>
              </a:rPr>
              <a:pPr/>
              <a:t>21</a:t>
            </a:fld>
            <a:endParaRPr lang="en-US" altLang="en-US">
              <a:solidFill>
                <a:srgbClr val="00468B"/>
              </a:solidFill>
            </a:endParaRPr>
          </a:p>
        </p:txBody>
      </p:sp>
    </p:spTree>
    <p:extLst>
      <p:ext uri="{BB962C8B-B14F-4D97-AF65-F5344CB8AC3E}">
        <p14:creationId xmlns:p14="http://schemas.microsoft.com/office/powerpoint/2010/main" val="751906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169033"/>
            <a:ext cx="8393112" cy="863354"/>
          </a:xfrm>
        </p:spPr>
        <p:txBody>
          <a:bodyPr/>
          <a:lstStyle/>
          <a:p>
            <a:r>
              <a:rPr lang="en-US"/>
              <a:t>Data Storage</a:t>
            </a:r>
          </a:p>
        </p:txBody>
      </p:sp>
      <p:sp>
        <p:nvSpPr>
          <p:cNvPr id="3" name="Content Placeholder 2"/>
          <p:cNvSpPr>
            <a:spLocks noGrp="1"/>
          </p:cNvSpPr>
          <p:nvPr>
            <p:ph type="body" sz="quarter" idx="10"/>
          </p:nvPr>
        </p:nvSpPr>
        <p:spPr>
          <a:xfrm>
            <a:off x="434340" y="1229999"/>
            <a:ext cx="8275320" cy="5551801"/>
          </a:xfrm>
        </p:spPr>
        <p:txBody>
          <a:bodyPr/>
          <a:lstStyle/>
          <a:p>
            <a:pPr marL="0" indent="0">
              <a:buNone/>
            </a:pPr>
            <a:r>
              <a:rPr lang="en-US" sz="2400"/>
              <a:t>Paper/ Hard Copy Subject File Storage </a:t>
            </a:r>
            <a:r>
              <a:rPr lang="en-US" sz="2000"/>
              <a:t>(</a:t>
            </a:r>
            <a:r>
              <a:rPr lang="en-US" sz="2000">
                <a:hlinkClick r:id="rId3"/>
              </a:rPr>
              <a:t>ICH-E6 GCP 4.9.4. &amp; 4.9.5.</a:t>
            </a:r>
            <a:r>
              <a:rPr lang="en-US" sz="2000"/>
              <a:t>) </a:t>
            </a:r>
          </a:p>
          <a:p>
            <a:pPr>
              <a:spcBef>
                <a:spcPts val="300"/>
              </a:spcBef>
              <a:spcAft>
                <a:spcPts val="300"/>
              </a:spcAft>
            </a:pPr>
            <a:r>
              <a:rPr lang="en-US" sz="2200"/>
              <a:t>All paper study forms for a subject should be located in the subject’s study binder, with the exception of unblinding forms and forms with personally identifiable information (PII) (e.g. informed consent forms, contact sheets with phone numbers)</a:t>
            </a:r>
          </a:p>
          <a:p>
            <a:pPr lvl="1">
              <a:spcBef>
                <a:spcPts val="300"/>
              </a:spcBef>
              <a:spcAft>
                <a:spcPts val="300"/>
              </a:spcAft>
            </a:pPr>
            <a:r>
              <a:rPr lang="en-US" sz="2000"/>
              <a:t>Facilitates better safety and compliance tracking; enhances study reproducibility</a:t>
            </a:r>
          </a:p>
          <a:p>
            <a:pPr>
              <a:spcBef>
                <a:spcPts val="300"/>
              </a:spcBef>
              <a:spcAft>
                <a:spcPts val="300"/>
              </a:spcAft>
            </a:pPr>
            <a:r>
              <a:rPr lang="en-US" sz="2200"/>
              <a:t>Best practice is to hole-punch study documents and store them in binders to avoid loose sheets being misplaced</a:t>
            </a:r>
          </a:p>
          <a:p>
            <a:pPr>
              <a:spcBef>
                <a:spcPts val="300"/>
              </a:spcBef>
              <a:spcAft>
                <a:spcPts val="300"/>
              </a:spcAft>
            </a:pPr>
            <a:r>
              <a:rPr lang="en-US" sz="2200"/>
              <a:t>Stored in a locked cabinet in a locked office </a:t>
            </a:r>
            <a:r>
              <a:rPr lang="en-US" sz="2200" u="sng"/>
              <a:t>only accessible to study staff</a:t>
            </a:r>
            <a:r>
              <a:rPr lang="en-US" sz="2200"/>
              <a:t> (not shared)</a:t>
            </a:r>
          </a:p>
          <a:p>
            <a:pPr>
              <a:spcBef>
                <a:spcPts val="300"/>
              </a:spcBef>
              <a:spcAft>
                <a:spcPts val="300"/>
              </a:spcAft>
            </a:pPr>
            <a:r>
              <a:rPr lang="en-US" sz="2200"/>
              <a:t>Study data collected for the present study should not be removed from a subject’s binder and placed in their binder for a different study</a:t>
            </a:r>
          </a:p>
          <a:p>
            <a:pPr>
              <a:spcBef>
                <a:spcPts val="300"/>
              </a:spcBef>
              <a:spcAft>
                <a:spcPts val="300"/>
              </a:spcAft>
            </a:pPr>
            <a:r>
              <a:rPr lang="en-US" sz="2200"/>
              <a:t>The location of both paper and electronic study data should be specified in the protocol and/or Manual of Procedures (</a:t>
            </a:r>
            <a:r>
              <a:rPr lang="en-US" sz="2200" err="1"/>
              <a:t>MoP</a:t>
            </a:r>
            <a:r>
              <a:rPr lang="en-US" sz="2200"/>
              <a:t>)</a:t>
            </a:r>
          </a:p>
          <a:p>
            <a:pPr marL="0" indent="0">
              <a:buNone/>
            </a:pPr>
            <a:endParaRPr lang="en-US" sz="1800"/>
          </a:p>
          <a:p>
            <a:pPr marL="0" indent="0">
              <a:buNone/>
            </a:pPr>
            <a:endParaRPr lang="en-US"/>
          </a:p>
        </p:txBody>
      </p:sp>
      <p:sp>
        <p:nvSpPr>
          <p:cNvPr id="4" name="Slide Number Placeholder 3"/>
          <p:cNvSpPr>
            <a:spLocks noGrp="1"/>
          </p:cNvSpPr>
          <p:nvPr>
            <p:ph type="sldNum" sz="quarter" idx="4"/>
          </p:nvPr>
        </p:nvSpPr>
        <p:spPr/>
        <p:txBody>
          <a:bodyPr/>
          <a:lstStyle/>
          <a:p>
            <a:fld id="{B3056149-F7D3-4DB1-8720-8E93BBB5A8C2}" type="slidenum">
              <a:rPr lang="en-US" smtClean="0"/>
              <a:pPr/>
              <a:t>22</a:t>
            </a:fld>
            <a:endParaRPr lang="en-US"/>
          </a:p>
        </p:txBody>
      </p:sp>
    </p:spTree>
    <p:extLst>
      <p:ext uri="{BB962C8B-B14F-4D97-AF65-F5344CB8AC3E}">
        <p14:creationId xmlns:p14="http://schemas.microsoft.com/office/powerpoint/2010/main" val="144896329"/>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a:t>Document Retention</a:t>
            </a:r>
          </a:p>
        </p:txBody>
      </p:sp>
      <p:sp>
        <p:nvSpPr>
          <p:cNvPr id="2" name="Content Placeholder 1"/>
          <p:cNvSpPr>
            <a:spLocks noGrp="1"/>
          </p:cNvSpPr>
          <p:nvPr>
            <p:ph type="body" sz="quarter" idx="10"/>
          </p:nvPr>
        </p:nvSpPr>
        <p:spPr>
          <a:xfrm>
            <a:off x="446087" y="1259752"/>
            <a:ext cx="8275320" cy="5148424"/>
          </a:xfrm>
        </p:spPr>
        <p:txBody>
          <a:bodyPr/>
          <a:lstStyle/>
          <a:p>
            <a:pPr marL="0" lvl="0" indent="0">
              <a:spcBef>
                <a:spcPts val="600"/>
              </a:spcBef>
              <a:spcAft>
                <a:spcPts val="600"/>
              </a:spcAft>
              <a:buNone/>
            </a:pPr>
            <a:r>
              <a:rPr lang="en-US" sz="2200"/>
              <a:t>Study Document Retention after Study Closeout </a:t>
            </a:r>
            <a:r>
              <a:rPr lang="en-US" sz="2000"/>
              <a:t>(</a:t>
            </a:r>
            <a:r>
              <a:rPr lang="en-US" sz="2000">
                <a:hlinkClick r:id="rId3"/>
              </a:rPr>
              <a:t>ICH-E6 GCP 5.5.12. &amp; 8</a:t>
            </a:r>
            <a:r>
              <a:rPr lang="en-US" sz="2000"/>
              <a:t>) </a:t>
            </a:r>
          </a:p>
          <a:p>
            <a:pPr lvl="0">
              <a:spcBef>
                <a:spcPts val="600"/>
              </a:spcBef>
              <a:spcAft>
                <a:spcPts val="600"/>
              </a:spcAft>
            </a:pPr>
            <a:r>
              <a:rPr lang="en-US" sz="2200"/>
              <a:t>All NIH grants:  </a:t>
            </a:r>
          </a:p>
          <a:p>
            <a:pPr lvl="1">
              <a:spcBef>
                <a:spcPts val="600"/>
              </a:spcBef>
              <a:spcAft>
                <a:spcPts val="600"/>
              </a:spcAft>
            </a:pPr>
            <a:r>
              <a:rPr lang="en-US" sz="2200"/>
              <a:t>Retain for 3 years after the final report is submitted to the NIH (</a:t>
            </a:r>
            <a:r>
              <a:rPr lang="en-US" sz="2200" u="sng">
                <a:solidFill>
                  <a:schemeClr val="tx1"/>
                </a:solidFill>
                <a:hlinkClick r:id="rId4"/>
              </a:rPr>
              <a:t>NIH Grants Policy 8.4.2</a:t>
            </a:r>
            <a:r>
              <a:rPr lang="en-US" sz="2200"/>
              <a:t>).</a:t>
            </a:r>
          </a:p>
          <a:p>
            <a:pPr>
              <a:spcBef>
                <a:spcPts val="600"/>
              </a:spcBef>
              <a:spcAft>
                <a:spcPts val="600"/>
              </a:spcAft>
            </a:pPr>
            <a:r>
              <a:rPr lang="en-US" sz="2200"/>
              <a:t>NIH grants under an IND/IDE (FDA regulations </a:t>
            </a:r>
            <a:r>
              <a:rPr lang="en-US" sz="2200" u="sng">
                <a:solidFill>
                  <a:schemeClr val="tx1"/>
                </a:solidFill>
                <a:hlinkClick r:id="rId5"/>
              </a:rPr>
              <a:t>21CFR312.62</a:t>
            </a:r>
            <a:r>
              <a:rPr lang="en-US" sz="2200"/>
              <a:t>): </a:t>
            </a:r>
          </a:p>
          <a:p>
            <a:pPr lvl="1">
              <a:spcBef>
                <a:spcPts val="600"/>
              </a:spcBef>
              <a:spcAft>
                <a:spcPts val="600"/>
              </a:spcAft>
            </a:pPr>
            <a:r>
              <a:rPr lang="en-US" sz="2200"/>
              <a:t>Retain for 2 years after a marketing application is approved for the drug; </a:t>
            </a:r>
          </a:p>
          <a:p>
            <a:pPr lvl="1">
              <a:spcBef>
                <a:spcPts val="600"/>
              </a:spcBef>
              <a:spcAft>
                <a:spcPts val="600"/>
              </a:spcAft>
            </a:pPr>
            <a:r>
              <a:rPr lang="en-US" sz="2200"/>
              <a:t>or, if no application is to be filed or if the application is not approved for such indication, until 2 years after the investigation is discontinued and FDA is notified</a:t>
            </a:r>
          </a:p>
          <a:p>
            <a:pPr>
              <a:spcBef>
                <a:spcPts val="600"/>
              </a:spcBef>
              <a:spcAft>
                <a:spcPts val="600"/>
              </a:spcAft>
            </a:pPr>
            <a:r>
              <a:rPr lang="en-US" sz="2200"/>
              <a:t>If institutional policy is more conservative than the regulations above (requires longer retention timelines), follow institutional policy </a:t>
            </a:r>
          </a:p>
        </p:txBody>
      </p:sp>
      <p:sp>
        <p:nvSpPr>
          <p:cNvPr id="5" name="Slide Number Placeholder 3">
            <a:extLst>
              <a:ext uri="{FF2B5EF4-FFF2-40B4-BE49-F238E27FC236}">
                <a16:creationId xmlns:a16="http://schemas.microsoft.com/office/drawing/2014/main" id="{C9EFE899-FFA3-4FB3-918A-E3C4EA9CA114}"/>
              </a:ext>
            </a:extLst>
          </p:cNvPr>
          <p:cNvSpPr>
            <a:spLocks noGrp="1"/>
          </p:cNvSpPr>
          <p:nvPr>
            <p:ph type="sldNum" sz="quarter" idx="4"/>
          </p:nvPr>
        </p:nvSpPr>
        <p:spPr>
          <a:xfrm>
            <a:off x="243358" y="6408176"/>
            <a:ext cx="405456" cy="214112"/>
          </a:xfrm>
        </p:spPr>
        <p:txBody>
          <a:bodyPr/>
          <a:lstStyle/>
          <a:p>
            <a:fld id="{B3056149-F7D3-4DB1-8720-8E93BBB5A8C2}" type="slidenum">
              <a:rPr lang="en-US" smtClean="0"/>
              <a:pPr/>
              <a:t>23</a:t>
            </a:fld>
            <a:endParaRPr lang="en-US"/>
          </a:p>
        </p:txBody>
      </p:sp>
    </p:spTree>
    <p:extLst>
      <p:ext uri="{BB962C8B-B14F-4D97-AF65-F5344CB8AC3E}">
        <p14:creationId xmlns:p14="http://schemas.microsoft.com/office/powerpoint/2010/main" val="759164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B08319-5D4E-4BB6-B73D-0F935A620C7C}"/>
              </a:ext>
            </a:extLst>
          </p:cNvPr>
          <p:cNvSpPr>
            <a:spLocks noGrp="1"/>
          </p:cNvSpPr>
          <p:nvPr>
            <p:ph type="title"/>
          </p:nvPr>
        </p:nvSpPr>
        <p:spPr/>
        <p:txBody>
          <a:bodyPr/>
          <a:lstStyle/>
          <a:p>
            <a:r>
              <a:rPr lang="en-US"/>
              <a:t>Informed Consent</a:t>
            </a:r>
          </a:p>
        </p:txBody>
      </p:sp>
      <p:sp>
        <p:nvSpPr>
          <p:cNvPr id="2" name="Content Placeholder 1"/>
          <p:cNvSpPr>
            <a:spLocks noGrp="1"/>
          </p:cNvSpPr>
          <p:nvPr>
            <p:ph type="body" sz="quarter" idx="10"/>
          </p:nvPr>
        </p:nvSpPr>
        <p:spPr>
          <a:xfrm>
            <a:off x="446087" y="1447800"/>
            <a:ext cx="8275320" cy="4870259"/>
          </a:xfrm>
        </p:spPr>
        <p:txBody>
          <a:bodyPr/>
          <a:lstStyle/>
          <a:p>
            <a:pPr marL="169862" indent="0" fontAlgn="auto">
              <a:lnSpc>
                <a:spcPct val="100000"/>
              </a:lnSpc>
              <a:spcBef>
                <a:spcPts val="1200"/>
              </a:spcBef>
              <a:spcAft>
                <a:spcPts val="0"/>
              </a:spcAft>
              <a:buNone/>
              <a:defRPr/>
            </a:pPr>
            <a:r>
              <a:rPr lang="en-US" sz="2400"/>
              <a:t>The informed consent process (</a:t>
            </a:r>
            <a:r>
              <a:rPr lang="pl-PL" sz="2400">
                <a:hlinkClick r:id="rId3"/>
              </a:rPr>
              <a:t>45CFR46</a:t>
            </a:r>
            <a:r>
              <a:rPr lang="en-US" sz="2400"/>
              <a:t>  &amp; </a:t>
            </a:r>
            <a:r>
              <a:rPr lang="en-US" sz="2400">
                <a:hlinkClick r:id="rId4"/>
              </a:rPr>
              <a:t>ICH-E6 GCP 4.8</a:t>
            </a:r>
            <a:r>
              <a:rPr lang="en-US" sz="2400"/>
              <a:t>)</a:t>
            </a:r>
          </a:p>
          <a:p>
            <a:pPr marL="460375" indent="-290513" fontAlgn="auto">
              <a:lnSpc>
                <a:spcPct val="100000"/>
              </a:lnSpc>
              <a:spcBef>
                <a:spcPts val="1200"/>
              </a:spcBef>
              <a:spcAft>
                <a:spcPts val="0"/>
              </a:spcAft>
              <a:defRPr/>
            </a:pPr>
            <a:r>
              <a:rPr lang="en-US" sz="2400"/>
              <a:t>Distinguish clearly research vs. treatment</a:t>
            </a:r>
          </a:p>
          <a:p>
            <a:pPr marL="460375" indent="-290513" fontAlgn="auto">
              <a:lnSpc>
                <a:spcPct val="100000"/>
              </a:lnSpc>
              <a:spcBef>
                <a:spcPts val="1200"/>
              </a:spcBef>
              <a:spcAft>
                <a:spcPts val="0"/>
              </a:spcAft>
              <a:defRPr/>
            </a:pPr>
            <a:r>
              <a:rPr lang="en-US" sz="2400"/>
              <a:t>Do not use any potentially coercive measures</a:t>
            </a:r>
          </a:p>
          <a:p>
            <a:pPr marL="460375" indent="-290513" fontAlgn="auto">
              <a:lnSpc>
                <a:spcPct val="100000"/>
              </a:lnSpc>
              <a:spcBef>
                <a:spcPts val="1200"/>
              </a:spcBef>
              <a:spcAft>
                <a:spcPts val="0"/>
              </a:spcAft>
              <a:defRPr/>
            </a:pPr>
            <a:r>
              <a:rPr lang="en-US" sz="2400"/>
              <a:t>Answer all questions regarding any aspects of the study</a:t>
            </a:r>
          </a:p>
          <a:p>
            <a:pPr marL="460375" indent="-290513" fontAlgn="auto">
              <a:lnSpc>
                <a:spcPct val="100000"/>
              </a:lnSpc>
              <a:spcBef>
                <a:spcPts val="1200"/>
              </a:spcBef>
              <a:spcAft>
                <a:spcPts val="0"/>
              </a:spcAft>
              <a:defRPr/>
            </a:pPr>
            <a:r>
              <a:rPr lang="en-US" sz="2400"/>
              <a:t>Give participants as much time as needed to make the decision</a:t>
            </a:r>
          </a:p>
          <a:p>
            <a:pPr marL="460375" indent="-290513" fontAlgn="auto">
              <a:lnSpc>
                <a:spcPct val="100000"/>
              </a:lnSpc>
              <a:spcBef>
                <a:spcPts val="1200"/>
              </a:spcBef>
              <a:spcAft>
                <a:spcPts val="0"/>
              </a:spcAft>
              <a:defRPr/>
            </a:pPr>
            <a:r>
              <a:rPr lang="en-US" sz="2400"/>
              <a:t>Consent should be obtained by a qualified, IRB-approved study staff member listed on the delegation log</a:t>
            </a:r>
          </a:p>
          <a:p>
            <a:pPr marL="169862" indent="0" fontAlgn="auto">
              <a:lnSpc>
                <a:spcPct val="100000"/>
              </a:lnSpc>
              <a:spcBef>
                <a:spcPts val="1200"/>
              </a:spcBef>
              <a:spcAft>
                <a:spcPts val="0"/>
              </a:spcAft>
              <a:buNone/>
              <a:defRPr/>
            </a:pPr>
            <a:endParaRPr lang="en-US" sz="2400"/>
          </a:p>
          <a:p>
            <a:pPr marL="0" indent="0">
              <a:buNone/>
            </a:pPr>
            <a:endParaRPr lang="en-US"/>
          </a:p>
        </p:txBody>
      </p:sp>
      <p:sp>
        <p:nvSpPr>
          <p:cNvPr id="6" name="Slide Number Placeholder 3">
            <a:extLst>
              <a:ext uri="{FF2B5EF4-FFF2-40B4-BE49-F238E27FC236}">
                <a16:creationId xmlns:a16="http://schemas.microsoft.com/office/drawing/2014/main" id="{59CF8CD6-180A-4B80-BF2A-FFA4E053DDA5}"/>
              </a:ext>
            </a:extLst>
          </p:cNvPr>
          <p:cNvSpPr>
            <a:spLocks noGrp="1"/>
          </p:cNvSpPr>
          <p:nvPr>
            <p:ph type="sldNum" sz="quarter" idx="4"/>
          </p:nvPr>
        </p:nvSpPr>
        <p:spPr>
          <a:xfrm>
            <a:off x="243358" y="6408176"/>
            <a:ext cx="405456" cy="214112"/>
          </a:xfrm>
        </p:spPr>
        <p:txBody>
          <a:bodyPr/>
          <a:lstStyle/>
          <a:p>
            <a:fld id="{B3056149-F7D3-4DB1-8720-8E93BBB5A8C2}" type="slidenum">
              <a:rPr lang="en-US" smtClean="0"/>
              <a:pPr/>
              <a:t>24</a:t>
            </a:fld>
            <a:endParaRPr lang="en-US"/>
          </a:p>
        </p:txBody>
      </p:sp>
    </p:spTree>
    <p:extLst>
      <p:ext uri="{BB962C8B-B14F-4D97-AF65-F5344CB8AC3E}">
        <p14:creationId xmlns:p14="http://schemas.microsoft.com/office/powerpoint/2010/main" val="2351519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Informed Consent Continued 1</a:t>
            </a:r>
          </a:p>
        </p:txBody>
      </p:sp>
      <p:sp>
        <p:nvSpPr>
          <p:cNvPr id="4" name="Content Placeholder 3"/>
          <p:cNvSpPr>
            <a:spLocks noGrp="1"/>
          </p:cNvSpPr>
          <p:nvPr>
            <p:ph type="body" sz="quarter" idx="10"/>
          </p:nvPr>
        </p:nvSpPr>
        <p:spPr>
          <a:xfrm>
            <a:off x="446087" y="1516581"/>
            <a:ext cx="8275320" cy="4870259"/>
          </a:xfrm>
        </p:spPr>
        <p:txBody>
          <a:bodyPr/>
          <a:lstStyle/>
          <a:p>
            <a:pPr marL="169862" indent="0">
              <a:spcBef>
                <a:spcPts val="600"/>
              </a:spcBef>
              <a:spcAft>
                <a:spcPts val="600"/>
              </a:spcAft>
              <a:buNone/>
              <a:defRPr/>
            </a:pPr>
            <a:r>
              <a:rPr lang="en-US" sz="2400"/>
              <a:t>The Informed Consent Form (ICF) (</a:t>
            </a:r>
            <a:r>
              <a:rPr lang="pl-PL" sz="2400">
                <a:hlinkClick r:id="rId3"/>
              </a:rPr>
              <a:t>45CFR46</a:t>
            </a:r>
            <a:r>
              <a:rPr lang="en-US" sz="2400"/>
              <a:t>  &amp; </a:t>
            </a:r>
            <a:r>
              <a:rPr lang="en-US" sz="2400">
                <a:hlinkClick r:id="rId4"/>
              </a:rPr>
              <a:t>ICH-E6 GCP 4.8</a:t>
            </a:r>
            <a:r>
              <a:rPr lang="en-US" sz="2400"/>
              <a:t>)</a:t>
            </a:r>
          </a:p>
          <a:p>
            <a:pPr marL="460375" indent="-290513" fontAlgn="auto">
              <a:lnSpc>
                <a:spcPct val="90000"/>
              </a:lnSpc>
              <a:spcBef>
                <a:spcPts val="600"/>
              </a:spcBef>
              <a:spcAft>
                <a:spcPts val="600"/>
              </a:spcAft>
              <a:defRPr/>
            </a:pPr>
            <a:r>
              <a:rPr lang="en-US" sz="2400"/>
              <a:t>No study procedures should occur prior to the subject providing written informed consent</a:t>
            </a:r>
          </a:p>
          <a:p>
            <a:pPr marL="460375" indent="-290513" fontAlgn="auto">
              <a:lnSpc>
                <a:spcPct val="90000"/>
              </a:lnSpc>
              <a:spcBef>
                <a:spcPts val="600"/>
              </a:spcBef>
              <a:spcAft>
                <a:spcPts val="600"/>
              </a:spcAft>
              <a:defRPr/>
            </a:pPr>
            <a:r>
              <a:rPr lang="en-US" sz="2400"/>
              <a:t>Only the </a:t>
            </a:r>
            <a:r>
              <a:rPr lang="en-US" sz="2400" b="1"/>
              <a:t>current</a:t>
            </a:r>
            <a:r>
              <a:rPr lang="en-US" sz="2400"/>
              <a:t> IRB-approved ICF should be signed by the subject or Legally Authorized Representative (LAR)</a:t>
            </a:r>
          </a:p>
          <a:p>
            <a:pPr marL="460375" indent="-290513" fontAlgn="auto">
              <a:lnSpc>
                <a:spcPct val="90000"/>
              </a:lnSpc>
              <a:spcBef>
                <a:spcPts val="600"/>
              </a:spcBef>
              <a:spcAft>
                <a:spcPts val="600"/>
              </a:spcAft>
              <a:defRPr/>
            </a:pPr>
            <a:r>
              <a:rPr lang="en-US" sz="2400">
                <a:solidFill>
                  <a:srgbClr val="000000"/>
                </a:solidFill>
              </a:rPr>
              <a:t>All subjects should receive a copy of the signed and dated informed consent form, prior to their participation in a study</a:t>
            </a:r>
          </a:p>
          <a:p>
            <a:pPr marL="460375" indent="-290513" fontAlgn="auto">
              <a:spcBef>
                <a:spcPts val="600"/>
              </a:spcBef>
              <a:spcAft>
                <a:spcPts val="600"/>
              </a:spcAft>
              <a:defRPr/>
            </a:pPr>
            <a:r>
              <a:rPr lang="en-US" sz="2400"/>
              <a:t>If a waiver of consent is obtained for a phone screening, only the IRB-approved phone screen questions should be asked</a:t>
            </a:r>
          </a:p>
          <a:p>
            <a:pPr marL="460375" indent="-290513" fontAlgn="auto">
              <a:lnSpc>
                <a:spcPct val="90000"/>
              </a:lnSpc>
              <a:spcAft>
                <a:spcPts val="0"/>
              </a:spcAft>
              <a:defRPr/>
            </a:pPr>
            <a:endParaRPr lang="en-US" sz="2400"/>
          </a:p>
          <a:p>
            <a:pPr marL="169862" indent="0" fontAlgn="auto">
              <a:lnSpc>
                <a:spcPct val="90000"/>
              </a:lnSpc>
              <a:spcAft>
                <a:spcPts val="0"/>
              </a:spcAft>
              <a:buNone/>
              <a:defRPr/>
            </a:pPr>
            <a:endParaRPr lang="en-US"/>
          </a:p>
          <a:p>
            <a:pPr marL="169862" indent="0" fontAlgn="auto">
              <a:lnSpc>
                <a:spcPct val="90000"/>
              </a:lnSpc>
              <a:spcAft>
                <a:spcPts val="0"/>
              </a:spcAft>
              <a:buNone/>
              <a:defRPr/>
            </a:pPr>
            <a:endParaRPr lang="en-US"/>
          </a:p>
          <a:p>
            <a:pPr marL="0" indent="0">
              <a:buNone/>
            </a:pPr>
            <a:endParaRPr lang="en-US"/>
          </a:p>
        </p:txBody>
      </p:sp>
      <p:sp>
        <p:nvSpPr>
          <p:cNvPr id="6" name="Slide Number Placeholder 5"/>
          <p:cNvSpPr>
            <a:spLocks noGrp="1"/>
          </p:cNvSpPr>
          <p:nvPr>
            <p:ph type="sldNum" sz="quarter" idx="4"/>
          </p:nvPr>
        </p:nvSpPr>
        <p:spPr/>
        <p:txBody>
          <a:bodyPr/>
          <a:lstStyle/>
          <a:p>
            <a:fld id="{B3056149-F7D3-4DB1-8720-8E93BBB5A8C2}" type="slidenum">
              <a:rPr lang="en-US" smtClean="0"/>
              <a:pPr/>
              <a:t>25</a:t>
            </a:fld>
            <a:endParaRPr lang="en-US"/>
          </a:p>
        </p:txBody>
      </p:sp>
    </p:spTree>
    <p:extLst>
      <p:ext uri="{BB962C8B-B14F-4D97-AF65-F5344CB8AC3E}">
        <p14:creationId xmlns:p14="http://schemas.microsoft.com/office/powerpoint/2010/main" val="2712608699"/>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Informed Consent Continued 2</a:t>
            </a:r>
          </a:p>
        </p:txBody>
      </p:sp>
      <p:sp>
        <p:nvSpPr>
          <p:cNvPr id="3" name="Content Placeholder 2"/>
          <p:cNvSpPr>
            <a:spLocks noGrp="1"/>
          </p:cNvSpPr>
          <p:nvPr>
            <p:ph type="body" sz="quarter" idx="10"/>
          </p:nvPr>
        </p:nvSpPr>
        <p:spPr>
          <a:xfrm>
            <a:off x="420686" y="1259752"/>
            <a:ext cx="8275320" cy="5429215"/>
          </a:xfrm>
        </p:spPr>
        <p:txBody>
          <a:bodyPr/>
          <a:lstStyle/>
          <a:p>
            <a:pPr marL="0" indent="0">
              <a:buNone/>
            </a:pPr>
            <a:r>
              <a:rPr lang="en-US" sz="2400"/>
              <a:t>Informed Consent Documentation (</a:t>
            </a:r>
            <a:r>
              <a:rPr lang="pl-PL" sz="2400">
                <a:hlinkClick r:id="rId2"/>
              </a:rPr>
              <a:t>45CFR46</a:t>
            </a:r>
            <a:r>
              <a:rPr lang="en-US" sz="2400"/>
              <a:t>  &amp;  </a:t>
            </a:r>
            <a:r>
              <a:rPr lang="en-US" sz="2400">
                <a:hlinkClick r:id="rId3"/>
              </a:rPr>
              <a:t>ICH-E6 GCP 4.8</a:t>
            </a:r>
            <a:r>
              <a:rPr lang="en-US" sz="2400"/>
              <a:t>) </a:t>
            </a:r>
          </a:p>
          <a:p>
            <a:r>
              <a:rPr lang="en-US" sz="2400"/>
              <a:t>Best practice is to complete a </a:t>
            </a:r>
            <a:r>
              <a:rPr lang="en-US" sz="2400">
                <a:hlinkClick r:id="rId4"/>
              </a:rPr>
              <a:t>Documentation of Informed Consent </a:t>
            </a:r>
            <a:r>
              <a:rPr lang="en-US" sz="2400"/>
              <a:t>source document after each subject is consented. This may be included on a pre- structured Case Report Form (CRF), but includes  at minimum:</a:t>
            </a:r>
          </a:p>
          <a:p>
            <a:pPr marL="796925" lvl="1">
              <a:spcBef>
                <a:spcPts val="600"/>
              </a:spcBef>
            </a:pPr>
            <a:r>
              <a:rPr lang="en-US" sz="2000"/>
              <a:t>Name of person conducting the consent process </a:t>
            </a:r>
          </a:p>
          <a:p>
            <a:pPr marL="796925" lvl="1">
              <a:spcBef>
                <a:spcPts val="600"/>
              </a:spcBef>
            </a:pPr>
            <a:r>
              <a:rPr lang="en-US" sz="2000"/>
              <a:t>Date &amp; time of consent </a:t>
            </a:r>
          </a:p>
          <a:p>
            <a:pPr marL="796925" lvl="1">
              <a:spcBef>
                <a:spcPts val="600"/>
              </a:spcBef>
            </a:pPr>
            <a:r>
              <a:rPr lang="en-US" sz="2000"/>
              <a:t>Statement that the subject was provided an opportunity to ask questions </a:t>
            </a:r>
          </a:p>
          <a:p>
            <a:pPr marL="796925" lvl="1">
              <a:spcBef>
                <a:spcPts val="600"/>
              </a:spcBef>
              <a:spcAft>
                <a:spcPts val="600"/>
              </a:spcAft>
            </a:pPr>
            <a:r>
              <a:rPr lang="en-US" sz="2000"/>
              <a:t>Statement that the subject was provided a copy of their signed ICF</a:t>
            </a:r>
          </a:p>
          <a:p>
            <a:r>
              <a:rPr lang="en-US" sz="2400"/>
              <a:t>This document should not contain identifying information and should be placed in the subject’s study binder</a:t>
            </a:r>
          </a:p>
          <a:p>
            <a:pPr marL="457200" lvl="1" indent="0">
              <a:buNone/>
            </a:pPr>
            <a:endParaRPr lang="en-US" sz="2400"/>
          </a:p>
        </p:txBody>
      </p:sp>
      <p:sp>
        <p:nvSpPr>
          <p:cNvPr id="4" name="Slide Number Placeholder 3"/>
          <p:cNvSpPr>
            <a:spLocks noGrp="1"/>
          </p:cNvSpPr>
          <p:nvPr>
            <p:ph type="sldNum" sz="quarter" idx="4"/>
          </p:nvPr>
        </p:nvSpPr>
        <p:spPr/>
        <p:txBody>
          <a:bodyPr/>
          <a:lstStyle/>
          <a:p>
            <a:fld id="{B3056149-F7D3-4DB1-8720-8E93BBB5A8C2}" type="slidenum">
              <a:rPr lang="en-US" smtClean="0"/>
              <a:pPr/>
              <a:t>26</a:t>
            </a:fld>
            <a:endParaRPr lang="en-US"/>
          </a:p>
        </p:txBody>
      </p:sp>
    </p:spTree>
    <p:extLst>
      <p:ext uri="{BB962C8B-B14F-4D97-AF65-F5344CB8AC3E}">
        <p14:creationId xmlns:p14="http://schemas.microsoft.com/office/powerpoint/2010/main" val="556161401"/>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7C710C-A17B-4104-B00E-18C29C145CDB}"/>
              </a:ext>
            </a:extLst>
          </p:cNvPr>
          <p:cNvSpPr>
            <a:spLocks noGrp="1"/>
          </p:cNvSpPr>
          <p:nvPr>
            <p:ph type="title"/>
          </p:nvPr>
        </p:nvSpPr>
        <p:spPr/>
        <p:txBody>
          <a:bodyPr/>
          <a:lstStyle/>
          <a:p>
            <a:r>
              <a:rPr lang="en-US"/>
              <a:t>Example ICF Documentation Errors </a:t>
            </a:r>
          </a:p>
        </p:txBody>
      </p:sp>
      <p:sp>
        <p:nvSpPr>
          <p:cNvPr id="17" name="TextBox 16">
            <a:extLst>
              <a:ext uri="{FF2B5EF4-FFF2-40B4-BE49-F238E27FC236}">
                <a16:creationId xmlns:a16="http://schemas.microsoft.com/office/drawing/2014/main" id="{F1258375-C37D-4E43-9819-71BAB14C74B9}"/>
              </a:ext>
            </a:extLst>
          </p:cNvPr>
          <p:cNvSpPr txBox="1"/>
          <p:nvPr/>
        </p:nvSpPr>
        <p:spPr>
          <a:xfrm>
            <a:off x="422591" y="1236226"/>
            <a:ext cx="8275321" cy="646331"/>
          </a:xfrm>
          <a:prstGeom prst="rect">
            <a:avLst/>
          </a:prstGeom>
          <a:noFill/>
        </p:spPr>
        <p:txBody>
          <a:bodyPr wrap="square" rtlCol="0">
            <a:spAutoFit/>
          </a:bodyPr>
          <a:lstStyle/>
          <a:p>
            <a:r>
              <a:rPr lang="en-US">
                <a:solidFill>
                  <a:srgbClr val="000000"/>
                </a:solidFill>
              </a:rPr>
              <a:t>ICFs should be reviewed for completeness, accuracy, and legibility before commencing study procedures  </a:t>
            </a:r>
          </a:p>
        </p:txBody>
      </p:sp>
      <p:pic>
        <p:nvPicPr>
          <p:cNvPr id="6" name="Picture 2" descr="This image is an example of a possible ICF documentation error.">
            <a:extLst>
              <a:ext uri="{FF2B5EF4-FFF2-40B4-BE49-F238E27FC236}">
                <a16:creationId xmlns:a16="http://schemas.microsoft.com/office/drawing/2014/main" id="{32125C78-BCB9-4414-B897-AADB64B96874}"/>
              </a:ext>
            </a:extLst>
          </p:cNvPr>
          <p:cNvPicPr>
            <a:picLocks noChangeAspect="1" noChangeArrowheads="1"/>
          </p:cNvPicPr>
          <p:nvPr/>
        </p:nvPicPr>
        <p:blipFill>
          <a:blip r:embed="rId2" cstate="print"/>
          <a:srcRect l="30000" t="11000" r="28749" b="5002"/>
          <a:stretch>
            <a:fillRect/>
          </a:stretch>
        </p:blipFill>
        <p:spPr bwMode="auto">
          <a:xfrm>
            <a:off x="485379" y="1890785"/>
            <a:ext cx="3884168" cy="43135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DF610380-DD36-443B-AB5C-289928849C34}"/>
              </a:ext>
            </a:extLst>
          </p:cNvPr>
          <p:cNvSpPr/>
          <p:nvPr/>
        </p:nvSpPr>
        <p:spPr>
          <a:xfrm>
            <a:off x="1591389" y="3862168"/>
            <a:ext cx="1700687" cy="1077218"/>
          </a:xfrm>
          <a:prstGeom prst="rect">
            <a:avLst/>
          </a:prstGeom>
        </p:spPr>
        <p:txBody>
          <a:bodyPr wrap="square">
            <a:spAutoFit/>
          </a:bodyPr>
          <a:lstStyle/>
          <a:p>
            <a:pPr algn="ctr"/>
            <a:r>
              <a:rPr lang="en-US" sz="1600">
                <a:solidFill>
                  <a:srgbClr val="FF0000"/>
                </a:solidFill>
              </a:rPr>
              <a:t>Back and forth arrows - Not Good Clinical Practice.</a:t>
            </a:r>
          </a:p>
        </p:txBody>
      </p:sp>
      <p:cxnSp>
        <p:nvCxnSpPr>
          <p:cNvPr id="10" name="Straight Arrow Connector 9">
            <a:extLst>
              <a:ext uri="{FF2B5EF4-FFF2-40B4-BE49-F238E27FC236}">
                <a16:creationId xmlns:a16="http://schemas.microsoft.com/office/drawing/2014/main" id="{59CFA179-FBB0-4063-B191-566C1645DF01}"/>
              </a:ext>
              <a:ext uri="{C183D7F6-B498-43B3-948B-1728B52AA6E4}">
                <adec:decorative xmlns:adec="http://schemas.microsoft.com/office/drawing/2017/decorative" val="1"/>
              </a:ext>
            </a:extLst>
          </p:cNvPr>
          <p:cNvCxnSpPr>
            <a:cxnSpLocks/>
          </p:cNvCxnSpPr>
          <p:nvPr/>
        </p:nvCxnSpPr>
        <p:spPr bwMode="auto">
          <a:xfrm flipH="1" flipV="1">
            <a:off x="807879" y="3352800"/>
            <a:ext cx="1325721" cy="50936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pic>
        <p:nvPicPr>
          <p:cNvPr id="15" name="Picture 2" descr="This image is an example of a possible ICF documentation error.">
            <a:extLst>
              <a:ext uri="{FF2B5EF4-FFF2-40B4-BE49-F238E27FC236}">
                <a16:creationId xmlns:a16="http://schemas.microsoft.com/office/drawing/2014/main" id="{B944B9B7-6012-4DC4-A980-7BDFEF6A7F60}"/>
              </a:ext>
            </a:extLst>
          </p:cNvPr>
          <p:cNvPicPr>
            <a:picLocks noChangeAspect="1" noChangeArrowheads="1"/>
          </p:cNvPicPr>
          <p:nvPr/>
        </p:nvPicPr>
        <p:blipFill>
          <a:blip r:embed="rId3" cstate="print"/>
          <a:srcRect l="30188" t="11049" r="28539" b="6145"/>
          <a:stretch>
            <a:fillRect/>
          </a:stretch>
        </p:blipFill>
        <p:spPr bwMode="auto">
          <a:xfrm>
            <a:off x="4811975" y="1890785"/>
            <a:ext cx="3759179" cy="43135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Rectangle 15">
            <a:extLst>
              <a:ext uri="{FF2B5EF4-FFF2-40B4-BE49-F238E27FC236}">
                <a16:creationId xmlns:a16="http://schemas.microsoft.com/office/drawing/2014/main" id="{252BDFA8-2AA3-4684-AD60-837D8E2ABD9A}"/>
              </a:ext>
            </a:extLst>
          </p:cNvPr>
          <p:cNvSpPr/>
          <p:nvPr/>
        </p:nvSpPr>
        <p:spPr>
          <a:xfrm flipH="1">
            <a:off x="6620444" y="3824630"/>
            <a:ext cx="1386468" cy="1077218"/>
          </a:xfrm>
          <a:prstGeom prst="rect">
            <a:avLst/>
          </a:prstGeom>
        </p:spPr>
        <p:txBody>
          <a:bodyPr wrap="square">
            <a:spAutoFit/>
          </a:bodyPr>
          <a:lstStyle/>
          <a:p>
            <a:pPr algn="ctr"/>
            <a:r>
              <a:rPr lang="en-US" sz="1600">
                <a:solidFill>
                  <a:srgbClr val="FF0000"/>
                </a:solidFill>
              </a:rPr>
              <a:t>Write over - Not Good Clinical Practice</a:t>
            </a:r>
          </a:p>
        </p:txBody>
      </p:sp>
      <p:cxnSp>
        <p:nvCxnSpPr>
          <p:cNvPr id="21" name="Straight Arrow Connector 20">
            <a:extLst>
              <a:ext uri="{FF2B5EF4-FFF2-40B4-BE49-F238E27FC236}">
                <a16:creationId xmlns:a16="http://schemas.microsoft.com/office/drawing/2014/main" id="{CA39A71A-494F-49A5-BA2C-178FB32B2782}"/>
              </a:ext>
              <a:ext uri="{C183D7F6-B498-43B3-948B-1728B52AA6E4}">
                <adec:decorative xmlns:adec="http://schemas.microsoft.com/office/drawing/2017/decorative" val="1"/>
              </a:ext>
            </a:extLst>
          </p:cNvPr>
          <p:cNvCxnSpPr>
            <a:cxnSpLocks/>
          </p:cNvCxnSpPr>
          <p:nvPr/>
        </p:nvCxnSpPr>
        <p:spPr bwMode="auto">
          <a:xfrm flipV="1">
            <a:off x="7072733" y="2966159"/>
            <a:ext cx="481889" cy="896009"/>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4" name="Slide Number Placeholder 3">
            <a:extLst>
              <a:ext uri="{FF2B5EF4-FFF2-40B4-BE49-F238E27FC236}">
                <a16:creationId xmlns:a16="http://schemas.microsoft.com/office/drawing/2014/main" id="{5656AAB2-52D2-4BDC-9082-3ECF030ACD9F}"/>
              </a:ext>
            </a:extLst>
          </p:cNvPr>
          <p:cNvSpPr>
            <a:spLocks noGrp="1"/>
          </p:cNvSpPr>
          <p:nvPr>
            <p:ph type="sldNum" sz="quarter" idx="4"/>
          </p:nvPr>
        </p:nvSpPr>
        <p:spPr/>
        <p:txBody>
          <a:bodyPr/>
          <a:lstStyle/>
          <a:p>
            <a:fld id="{0D720DA8-E26F-4FC9-963B-B7A4AC0D8FDC}" type="slidenum">
              <a:rPr lang="en-US" smtClean="0"/>
              <a:pPr/>
              <a:t>27</a:t>
            </a:fld>
            <a:endParaRPr lang="en-US"/>
          </a:p>
        </p:txBody>
      </p:sp>
    </p:spTree>
    <p:extLst>
      <p:ext uri="{BB962C8B-B14F-4D97-AF65-F5344CB8AC3E}">
        <p14:creationId xmlns:p14="http://schemas.microsoft.com/office/powerpoint/2010/main" val="1943732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Consenting Family/Significant Others </a:t>
            </a:r>
          </a:p>
        </p:txBody>
      </p:sp>
      <p:sp>
        <p:nvSpPr>
          <p:cNvPr id="3" name="Content Placeholder 2"/>
          <p:cNvSpPr>
            <a:spLocks noGrp="1"/>
          </p:cNvSpPr>
          <p:nvPr>
            <p:ph type="body" sz="quarter" idx="10"/>
          </p:nvPr>
        </p:nvSpPr>
        <p:spPr>
          <a:xfrm>
            <a:off x="446088" y="1334078"/>
            <a:ext cx="8275320" cy="4990522"/>
          </a:xfrm>
        </p:spPr>
        <p:txBody>
          <a:bodyPr/>
          <a:lstStyle/>
          <a:p>
            <a:pPr marL="0" indent="0">
              <a:buNone/>
            </a:pPr>
            <a:r>
              <a:rPr lang="en-US" sz="2400"/>
              <a:t>If diagnostic interviews are to be conducted on relatives or if significant others will participate in the treatment intervention: </a:t>
            </a:r>
          </a:p>
          <a:p>
            <a:pPr marL="0" indent="0">
              <a:buNone/>
            </a:pPr>
            <a:endParaRPr lang="en-US" sz="1000"/>
          </a:p>
          <a:p>
            <a:pPr marL="342900" lvl="1" indent="-342900">
              <a:buSzPct val="135000"/>
            </a:pPr>
            <a:r>
              <a:rPr lang="en-US"/>
              <a:t>Written informed </a:t>
            </a:r>
            <a:r>
              <a:rPr lang="en-US" sz="2400"/>
              <a:t>consent should be obtained from anyone </a:t>
            </a:r>
            <a:br>
              <a:rPr lang="en-US" sz="2400"/>
            </a:br>
            <a:r>
              <a:rPr lang="en-US" sz="2400"/>
              <a:t>(</a:t>
            </a:r>
            <a:r>
              <a:rPr lang="en-US" sz="2200"/>
              <a:t>unless the IRB has approved a waiver of consent):</a:t>
            </a:r>
          </a:p>
          <a:p>
            <a:pPr lvl="1"/>
            <a:r>
              <a:rPr lang="en-US" sz="2200"/>
              <a:t>Providing data on themselves </a:t>
            </a:r>
          </a:p>
          <a:p>
            <a:pPr lvl="1"/>
            <a:r>
              <a:rPr lang="en-US" sz="2200"/>
              <a:t>Providing opinions about their children</a:t>
            </a:r>
          </a:p>
          <a:p>
            <a:pPr lvl="1"/>
            <a:r>
              <a:rPr lang="en-US" sz="2200"/>
              <a:t>Participating in the intervention </a:t>
            </a:r>
          </a:p>
          <a:p>
            <a:r>
              <a:rPr lang="en-US" sz="2400"/>
              <a:t>If approved by the IRB, a parent/guardian who only provides data for a child may not need to sign an ICF him/herself (but an ICF needs to be on file for the child, signed by a LAR) </a:t>
            </a:r>
          </a:p>
          <a:p>
            <a:r>
              <a:rPr lang="en-US" sz="2400"/>
              <a:t>Study staff should maintain a log of all subjects and family/significant others who have signed consent</a:t>
            </a:r>
          </a:p>
          <a:p>
            <a:endParaRPr lang="en-US"/>
          </a:p>
        </p:txBody>
      </p:sp>
      <p:sp>
        <p:nvSpPr>
          <p:cNvPr id="4" name="Slide Number Placeholder 3"/>
          <p:cNvSpPr>
            <a:spLocks noGrp="1"/>
          </p:cNvSpPr>
          <p:nvPr>
            <p:ph type="sldNum" sz="quarter" idx="4"/>
          </p:nvPr>
        </p:nvSpPr>
        <p:spPr/>
        <p:txBody>
          <a:bodyPr/>
          <a:lstStyle/>
          <a:p>
            <a:fld id="{B3056149-F7D3-4DB1-8720-8E93BBB5A8C2}" type="slidenum">
              <a:rPr lang="en-US" smtClean="0"/>
              <a:pPr/>
              <a:t>28</a:t>
            </a:fld>
            <a:endParaRPr lang="en-US"/>
          </a:p>
        </p:txBody>
      </p:sp>
    </p:spTree>
    <p:extLst>
      <p:ext uri="{BB962C8B-B14F-4D97-AF65-F5344CB8AC3E}">
        <p14:creationId xmlns:p14="http://schemas.microsoft.com/office/powerpoint/2010/main" val="2074627356"/>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9D0F6A-9728-4B26-BA50-0EAE0B03D90B}"/>
              </a:ext>
            </a:extLst>
          </p:cNvPr>
          <p:cNvSpPr>
            <a:spLocks noGrp="1"/>
          </p:cNvSpPr>
          <p:nvPr>
            <p:ph type="title"/>
          </p:nvPr>
        </p:nvSpPr>
        <p:spPr/>
        <p:txBody>
          <a:bodyPr/>
          <a:lstStyle/>
          <a:p>
            <a:r>
              <a:rPr lang="en-US"/>
              <a:t>Consenting Vulnerable Populations </a:t>
            </a:r>
          </a:p>
        </p:txBody>
      </p:sp>
      <p:sp>
        <p:nvSpPr>
          <p:cNvPr id="2" name="Text Placeholder 1">
            <a:extLst>
              <a:ext uri="{FF2B5EF4-FFF2-40B4-BE49-F238E27FC236}">
                <a16:creationId xmlns:a16="http://schemas.microsoft.com/office/drawing/2014/main" id="{788060FE-D6BD-418E-84EC-B7DC44897515}"/>
              </a:ext>
            </a:extLst>
          </p:cNvPr>
          <p:cNvSpPr>
            <a:spLocks noGrp="1"/>
          </p:cNvSpPr>
          <p:nvPr>
            <p:ph type="body" sz="quarter" idx="10"/>
          </p:nvPr>
        </p:nvSpPr>
        <p:spPr>
          <a:xfrm>
            <a:off x="381000" y="1219176"/>
            <a:ext cx="8349506" cy="5469791"/>
          </a:xfrm>
        </p:spPr>
        <p:txBody>
          <a:bodyPr/>
          <a:lstStyle/>
          <a:p>
            <a:pPr marL="460375" indent="-290513" fontAlgn="auto">
              <a:spcBef>
                <a:spcPts val="600"/>
              </a:spcBef>
              <a:spcAft>
                <a:spcPts val="600"/>
              </a:spcAft>
              <a:defRPr/>
            </a:pPr>
            <a:r>
              <a:rPr lang="en-US" sz="2000"/>
              <a:t>Title </a:t>
            </a:r>
            <a:r>
              <a:rPr lang="en-US" sz="2000">
                <a:solidFill>
                  <a:srgbClr val="000000"/>
                </a:solidFill>
                <a:hlinkClick r:id="rId2"/>
              </a:rPr>
              <a:t>45 CFR 46</a:t>
            </a:r>
            <a:endParaRPr lang="en-US" sz="2000"/>
          </a:p>
          <a:p>
            <a:pPr marL="917575" lvl="1" indent="-290513">
              <a:spcBef>
                <a:spcPts val="600"/>
              </a:spcBef>
              <a:spcAft>
                <a:spcPts val="600"/>
              </a:spcAft>
              <a:defRPr/>
            </a:pPr>
            <a:r>
              <a:rPr lang="en-US" sz="2000">
                <a:hlinkClick r:id="rId3"/>
              </a:rPr>
              <a:t>Subpart B</a:t>
            </a:r>
            <a:r>
              <a:rPr lang="en-US" sz="2000"/>
              <a:t>: Additional protections for pregnant women, human fetuses, and neonates</a:t>
            </a:r>
          </a:p>
          <a:p>
            <a:pPr marL="917575" lvl="1" indent="-290513">
              <a:spcBef>
                <a:spcPts val="600"/>
              </a:spcBef>
              <a:spcAft>
                <a:spcPts val="600"/>
              </a:spcAft>
              <a:defRPr/>
            </a:pPr>
            <a:r>
              <a:rPr lang="en-US" sz="2000">
                <a:hlinkClick r:id="rId4"/>
              </a:rPr>
              <a:t>Subpart C</a:t>
            </a:r>
            <a:r>
              <a:rPr lang="en-US" sz="2000"/>
              <a:t>: Additional protections for prisoners</a:t>
            </a:r>
          </a:p>
          <a:p>
            <a:pPr marL="917575" lvl="1" indent="-290513">
              <a:spcBef>
                <a:spcPts val="600"/>
              </a:spcBef>
              <a:spcAft>
                <a:spcPts val="600"/>
              </a:spcAft>
              <a:defRPr/>
            </a:pPr>
            <a:r>
              <a:rPr lang="en-US" sz="2000">
                <a:hlinkClick r:id="rId5"/>
              </a:rPr>
              <a:t>Subpart D</a:t>
            </a:r>
            <a:r>
              <a:rPr lang="en-US" sz="2000"/>
              <a:t>: Additional protections for children</a:t>
            </a:r>
          </a:p>
          <a:p>
            <a:pPr marL="512762" indent="-342900">
              <a:spcBef>
                <a:spcPts val="600"/>
              </a:spcBef>
              <a:spcAft>
                <a:spcPts val="600"/>
              </a:spcAft>
              <a:defRPr/>
            </a:pPr>
            <a:r>
              <a:rPr lang="en-US" sz="2000">
                <a:solidFill>
                  <a:schemeClr val="accent2">
                    <a:lumMod val="50000"/>
                  </a:schemeClr>
                </a:solidFill>
                <a:hlinkClick r:id="rId6"/>
              </a:rPr>
              <a:t>ICH-E6 GCP </a:t>
            </a:r>
            <a:r>
              <a:rPr lang="en-US" sz="2000"/>
              <a:t>: 4.8.10. 4.8.12., 4.8.13., 4.8.14. &amp; 4.8.15.</a:t>
            </a:r>
          </a:p>
          <a:p>
            <a:pPr marL="460375" indent="-290513" fontAlgn="auto">
              <a:spcBef>
                <a:spcPts val="600"/>
              </a:spcBef>
              <a:spcAft>
                <a:spcPts val="600"/>
              </a:spcAft>
              <a:defRPr/>
            </a:pPr>
            <a:r>
              <a:rPr lang="en-US" sz="2000"/>
              <a:t>Other</a:t>
            </a:r>
          </a:p>
          <a:p>
            <a:pPr marL="917575" lvl="1" indent="-290513">
              <a:spcBef>
                <a:spcPts val="600"/>
              </a:spcBef>
              <a:spcAft>
                <a:spcPts val="600"/>
              </a:spcAft>
              <a:defRPr/>
            </a:pPr>
            <a:r>
              <a:rPr lang="en-US" sz="2000"/>
              <a:t>Initial IRB applications contain a field to indicate if vulnerable populations will be enrolled. Sites should only recruit the IRB-approved population(s)</a:t>
            </a:r>
          </a:p>
          <a:p>
            <a:pPr marL="917575" lvl="1" indent="-290513">
              <a:spcBef>
                <a:spcPts val="600"/>
              </a:spcBef>
              <a:spcAft>
                <a:spcPts val="600"/>
              </a:spcAft>
              <a:defRPr/>
            </a:pPr>
            <a:r>
              <a:rPr lang="en-US" sz="2000"/>
              <a:t>Sites sometimes indicate that they will not enroll employees (thinking in terms of lab employees), but they do enroll university employees, which may require additional language be added to ICFs</a:t>
            </a:r>
          </a:p>
          <a:p>
            <a:pPr marL="917575" lvl="1" indent="-290513">
              <a:spcBef>
                <a:spcPts val="600"/>
              </a:spcBef>
              <a:spcAft>
                <a:spcPts val="600"/>
              </a:spcAft>
              <a:defRPr/>
            </a:pPr>
            <a:r>
              <a:rPr lang="en-US" sz="2000"/>
              <a:t>To avoid potential coercion and data compromise, study staff should not be enrolled</a:t>
            </a:r>
          </a:p>
          <a:p>
            <a:pPr marL="460375" indent="-290513" fontAlgn="auto">
              <a:spcBef>
                <a:spcPts val="600"/>
              </a:spcBef>
              <a:spcAft>
                <a:spcPts val="600"/>
              </a:spcAft>
              <a:defRPr/>
            </a:pPr>
            <a:endParaRPr lang="en-US" sz="2400"/>
          </a:p>
          <a:p>
            <a:pPr marL="460375" indent="-290513" fontAlgn="auto">
              <a:spcBef>
                <a:spcPts val="600"/>
              </a:spcBef>
              <a:spcAft>
                <a:spcPts val="600"/>
              </a:spcAft>
              <a:defRPr/>
            </a:pPr>
            <a:endParaRPr lang="en-US" sz="2400"/>
          </a:p>
          <a:p>
            <a:endParaRPr lang="en-US"/>
          </a:p>
          <a:p>
            <a:pPr marL="0" indent="0">
              <a:buNone/>
            </a:pPr>
            <a:endParaRPr lang="en-US"/>
          </a:p>
        </p:txBody>
      </p:sp>
      <p:sp>
        <p:nvSpPr>
          <p:cNvPr id="4" name="Slide Number Placeholder 3">
            <a:extLst>
              <a:ext uri="{FF2B5EF4-FFF2-40B4-BE49-F238E27FC236}">
                <a16:creationId xmlns:a16="http://schemas.microsoft.com/office/drawing/2014/main" id="{CA5B4484-A15F-404B-9949-20F03BADA997}"/>
              </a:ext>
            </a:extLst>
          </p:cNvPr>
          <p:cNvSpPr>
            <a:spLocks noGrp="1"/>
          </p:cNvSpPr>
          <p:nvPr>
            <p:ph type="sldNum" sz="quarter" idx="4"/>
          </p:nvPr>
        </p:nvSpPr>
        <p:spPr/>
        <p:txBody>
          <a:bodyPr/>
          <a:lstStyle/>
          <a:p>
            <a:fld id="{0D720DA8-E26F-4FC9-963B-B7A4AC0D8FDC}" type="slidenum">
              <a:rPr lang="en-US" smtClean="0"/>
              <a:pPr/>
              <a:t>29</a:t>
            </a:fld>
            <a:endParaRPr lang="en-US"/>
          </a:p>
        </p:txBody>
      </p:sp>
    </p:spTree>
    <p:extLst>
      <p:ext uri="{BB962C8B-B14F-4D97-AF65-F5344CB8AC3E}">
        <p14:creationId xmlns:p14="http://schemas.microsoft.com/office/powerpoint/2010/main" val="1614728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78E301-A37E-40D2-BCC5-690EF9EEFDE9}"/>
              </a:ext>
            </a:extLst>
          </p:cNvPr>
          <p:cNvSpPr>
            <a:spLocks noGrp="1"/>
          </p:cNvSpPr>
          <p:nvPr>
            <p:ph type="title"/>
          </p:nvPr>
        </p:nvSpPr>
        <p:spPr/>
        <p:txBody>
          <a:bodyPr/>
          <a:lstStyle/>
          <a:p>
            <a:r>
              <a:rPr lang="en-US"/>
              <a:t>Objectives and Overview</a:t>
            </a:r>
          </a:p>
        </p:txBody>
      </p:sp>
      <p:sp>
        <p:nvSpPr>
          <p:cNvPr id="2" name="Text Placeholder 1">
            <a:extLst>
              <a:ext uri="{FF2B5EF4-FFF2-40B4-BE49-F238E27FC236}">
                <a16:creationId xmlns:a16="http://schemas.microsoft.com/office/drawing/2014/main" id="{74D45B89-8E0A-4F05-862E-88D757AE6A5F}"/>
              </a:ext>
            </a:extLst>
          </p:cNvPr>
          <p:cNvSpPr>
            <a:spLocks noGrp="1"/>
          </p:cNvSpPr>
          <p:nvPr>
            <p:ph type="body" sz="quarter" idx="10"/>
          </p:nvPr>
        </p:nvSpPr>
        <p:spPr>
          <a:xfrm>
            <a:off x="446087" y="1160343"/>
            <a:ext cx="8275320" cy="5461945"/>
          </a:xfrm>
        </p:spPr>
        <p:txBody>
          <a:bodyPr/>
          <a:lstStyle/>
          <a:p>
            <a:r>
              <a:rPr lang="en-US"/>
              <a:t>To define Good Clinical Practice and to describe why it is important in NIMH-funded research</a:t>
            </a:r>
          </a:p>
          <a:p>
            <a:r>
              <a:rPr lang="en-US"/>
              <a:t>To describe Investigator responsibilities under </a:t>
            </a:r>
            <a:r>
              <a:rPr lang="en-US">
                <a:hlinkClick r:id="rId3"/>
              </a:rPr>
              <a:t>GCP</a:t>
            </a:r>
            <a:endParaRPr lang="en-US"/>
          </a:p>
          <a:p>
            <a:pPr lvl="1"/>
            <a:r>
              <a:rPr lang="en-US"/>
              <a:t>Regulatory Requirements</a:t>
            </a:r>
          </a:p>
          <a:p>
            <a:pPr lvl="1"/>
            <a:r>
              <a:rPr lang="en-US"/>
              <a:t>Training and Qualifications</a:t>
            </a:r>
          </a:p>
          <a:p>
            <a:pPr lvl="1"/>
            <a:r>
              <a:rPr lang="en-US"/>
              <a:t>Resources and Staffing</a:t>
            </a:r>
          </a:p>
          <a:p>
            <a:pPr lvl="1"/>
            <a:r>
              <a:rPr lang="en-US"/>
              <a:t>Delegation of Responsibilities</a:t>
            </a:r>
          </a:p>
          <a:p>
            <a:pPr lvl="1"/>
            <a:r>
              <a:rPr lang="en-US"/>
              <a:t>Informed Consent</a:t>
            </a:r>
          </a:p>
          <a:p>
            <a:pPr lvl="1"/>
            <a:r>
              <a:rPr lang="en-US"/>
              <a:t>Documentation and Storage of Data</a:t>
            </a:r>
          </a:p>
          <a:p>
            <a:pPr lvl="1"/>
            <a:r>
              <a:rPr lang="en-US"/>
              <a:t>Assessment and Reporting</a:t>
            </a:r>
          </a:p>
          <a:p>
            <a:pPr lvl="2"/>
            <a:r>
              <a:rPr lang="en-US"/>
              <a:t>Protocol Adherence</a:t>
            </a:r>
          </a:p>
          <a:p>
            <a:pPr lvl="2"/>
            <a:r>
              <a:rPr lang="en-US"/>
              <a:t>Drug Accountability</a:t>
            </a:r>
          </a:p>
          <a:p>
            <a:pPr lvl="2"/>
            <a:r>
              <a:rPr lang="en-US"/>
              <a:t>Adverse Events/ Unanticipated Problems</a:t>
            </a:r>
          </a:p>
          <a:p>
            <a:pPr lvl="1"/>
            <a:r>
              <a:rPr lang="en-US"/>
              <a:t>Noncompliance</a:t>
            </a:r>
          </a:p>
          <a:p>
            <a:pPr lvl="2"/>
            <a:endParaRPr lang="en-US"/>
          </a:p>
          <a:p>
            <a:pPr lvl="2"/>
            <a:endParaRPr lang="en-US"/>
          </a:p>
        </p:txBody>
      </p:sp>
      <p:sp>
        <p:nvSpPr>
          <p:cNvPr id="4" name="Slide Number Placeholder 3">
            <a:extLst>
              <a:ext uri="{FF2B5EF4-FFF2-40B4-BE49-F238E27FC236}">
                <a16:creationId xmlns:a16="http://schemas.microsoft.com/office/drawing/2014/main" id="{B3FFEE2F-D08A-4763-BBCC-9859495C4916}"/>
              </a:ext>
            </a:extLst>
          </p:cNvPr>
          <p:cNvSpPr>
            <a:spLocks noGrp="1"/>
          </p:cNvSpPr>
          <p:nvPr>
            <p:ph type="sldNum" sz="quarter" idx="4"/>
          </p:nvPr>
        </p:nvSpPr>
        <p:spPr/>
        <p:txBody>
          <a:bodyPr/>
          <a:lstStyle/>
          <a:p>
            <a:fld id="{0D720DA8-E26F-4FC9-963B-B7A4AC0D8FDC}" type="slidenum">
              <a:rPr lang="en-US" smtClean="0"/>
              <a:pPr/>
              <a:t>3</a:t>
            </a:fld>
            <a:endParaRPr lang="en-US"/>
          </a:p>
        </p:txBody>
      </p:sp>
    </p:spTree>
    <p:extLst>
      <p:ext uri="{BB962C8B-B14F-4D97-AF65-F5344CB8AC3E}">
        <p14:creationId xmlns:p14="http://schemas.microsoft.com/office/powerpoint/2010/main" val="2964573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a:t>Consenting in Emergency Situations</a:t>
            </a:r>
          </a:p>
        </p:txBody>
      </p:sp>
      <p:sp>
        <p:nvSpPr>
          <p:cNvPr id="2" name="Content Placeholder 1"/>
          <p:cNvSpPr>
            <a:spLocks noGrp="1"/>
          </p:cNvSpPr>
          <p:nvPr>
            <p:ph type="body" sz="quarter" idx="10"/>
          </p:nvPr>
        </p:nvSpPr>
        <p:spPr>
          <a:xfrm>
            <a:off x="446087" y="1323805"/>
            <a:ext cx="8275320" cy="4870259"/>
          </a:xfrm>
        </p:spPr>
        <p:txBody>
          <a:bodyPr/>
          <a:lstStyle/>
          <a:p>
            <a:pPr marL="512762" indent="-342900">
              <a:defRPr/>
            </a:pPr>
            <a:r>
              <a:rPr lang="en-US" sz="2400"/>
              <a:t>In emergency situations, when prior consent of the subject is not possible, the consent of the subject's legally acceptable representative, if present, should be requested. </a:t>
            </a:r>
          </a:p>
          <a:p>
            <a:pPr marL="512762" indent="-342900">
              <a:defRPr/>
            </a:pPr>
            <a:r>
              <a:rPr lang="en-US" sz="2400"/>
              <a:t>When prior consent of the subject is not possible, and the subject’s legally acceptable representative is not available, enrollment of the subject should require measures described in the protocol and/or elsewhere, with documented approval/favorable opinion by the IRB/IEC, to protect the rights, safety, and wellbeing of the subject and to ensure compliance with applicable regulatory requirements. </a:t>
            </a:r>
          </a:p>
          <a:p>
            <a:pPr marL="512762" indent="-342900">
              <a:defRPr/>
            </a:pPr>
            <a:r>
              <a:rPr lang="en-US" sz="2400"/>
              <a:t>The subject or the subject's legally acceptable representative should be informed about the trial as soon as possible and consent to continue and other consent as appropriate should be requested.</a:t>
            </a:r>
          </a:p>
          <a:p>
            <a:pPr marL="169862" indent="0" fontAlgn="auto">
              <a:spcAft>
                <a:spcPts val="0"/>
              </a:spcAft>
              <a:buNone/>
              <a:defRPr/>
            </a:pPr>
            <a:endParaRPr lang="en-US" sz="2000"/>
          </a:p>
          <a:p>
            <a:pPr marL="0" indent="0">
              <a:buNone/>
            </a:pPr>
            <a:endParaRPr lang="en-US"/>
          </a:p>
        </p:txBody>
      </p:sp>
      <p:sp>
        <p:nvSpPr>
          <p:cNvPr id="6" name="Slide Number Placeholder 3">
            <a:extLst>
              <a:ext uri="{FF2B5EF4-FFF2-40B4-BE49-F238E27FC236}">
                <a16:creationId xmlns:a16="http://schemas.microsoft.com/office/drawing/2014/main" id="{535028D4-F5AF-4E06-B38E-BAB20CEBE35F}"/>
              </a:ext>
            </a:extLst>
          </p:cNvPr>
          <p:cNvSpPr>
            <a:spLocks noGrp="1"/>
          </p:cNvSpPr>
          <p:nvPr>
            <p:ph type="sldNum" sz="quarter" idx="4"/>
          </p:nvPr>
        </p:nvSpPr>
        <p:spPr>
          <a:xfrm>
            <a:off x="243358" y="6408176"/>
            <a:ext cx="405456" cy="214112"/>
          </a:xfrm>
        </p:spPr>
        <p:txBody>
          <a:bodyPr/>
          <a:lstStyle/>
          <a:p>
            <a:fld id="{0D720DA8-E26F-4FC9-963B-B7A4AC0D8FDC}" type="slidenum">
              <a:rPr lang="en-US" smtClean="0"/>
              <a:pPr/>
              <a:t>30</a:t>
            </a:fld>
            <a:endParaRPr lang="en-US"/>
          </a:p>
        </p:txBody>
      </p:sp>
    </p:spTree>
    <p:extLst>
      <p:ext uri="{BB962C8B-B14F-4D97-AF65-F5344CB8AC3E}">
        <p14:creationId xmlns:p14="http://schemas.microsoft.com/office/powerpoint/2010/main" val="373528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Use of Previously-Collected Data</a:t>
            </a:r>
          </a:p>
        </p:txBody>
      </p:sp>
      <p:sp>
        <p:nvSpPr>
          <p:cNvPr id="3" name="Content Placeholder 2"/>
          <p:cNvSpPr>
            <a:spLocks noGrp="1"/>
          </p:cNvSpPr>
          <p:nvPr>
            <p:ph type="body" sz="quarter" idx="10"/>
          </p:nvPr>
        </p:nvSpPr>
        <p:spPr>
          <a:xfrm>
            <a:off x="455185" y="1295400"/>
            <a:ext cx="8275321" cy="5097991"/>
          </a:xfrm>
        </p:spPr>
        <p:txBody>
          <a:bodyPr/>
          <a:lstStyle/>
          <a:p>
            <a:pPr>
              <a:spcBef>
                <a:spcPts val="600"/>
              </a:spcBef>
              <a:spcAft>
                <a:spcPts val="600"/>
              </a:spcAft>
            </a:pPr>
            <a:r>
              <a:rPr lang="en-US" sz="2400" dirty="0"/>
              <a:t>Some studies plan to reuse diagnostic interviews conducted within the past 6 months or 1 year (e.g., SCID, DIGS, MINI)</a:t>
            </a:r>
          </a:p>
          <a:p>
            <a:r>
              <a:rPr lang="en-US" sz="2400" dirty="0"/>
              <a:t>While the best practice would be to obtain all new data for the present study, the use of previous data may be acceptable if: </a:t>
            </a:r>
          </a:p>
          <a:p>
            <a:pPr lvl="1"/>
            <a:r>
              <a:rPr lang="en-US" dirty="0"/>
              <a:t>Described in the NIH grant application, IRB protocol and ICF</a:t>
            </a:r>
          </a:p>
          <a:p>
            <a:pPr lvl="1"/>
            <a:r>
              <a:rPr lang="en-US" dirty="0"/>
              <a:t>There is an acceptable process detailed in the protocol or </a:t>
            </a:r>
            <a:r>
              <a:rPr lang="en-US" dirty="0" err="1"/>
              <a:t>MoP</a:t>
            </a:r>
            <a:r>
              <a:rPr lang="en-US" dirty="0"/>
              <a:t> by which a qualified study clinician reconfirms the diagnosis</a:t>
            </a:r>
          </a:p>
          <a:p>
            <a:pPr lvl="1"/>
            <a:r>
              <a:rPr lang="en-US" dirty="0"/>
              <a:t>The diagnostic interviews are only reused within a reasonable timeframe</a:t>
            </a:r>
          </a:p>
        </p:txBody>
      </p:sp>
      <p:sp>
        <p:nvSpPr>
          <p:cNvPr id="4" name="Slide Number Placeholder 3"/>
          <p:cNvSpPr>
            <a:spLocks noGrp="1"/>
          </p:cNvSpPr>
          <p:nvPr>
            <p:ph type="sldNum" sz="quarter" idx="4"/>
          </p:nvPr>
        </p:nvSpPr>
        <p:spPr/>
        <p:txBody>
          <a:bodyPr/>
          <a:lstStyle/>
          <a:p>
            <a:fld id="{B3056149-F7D3-4DB1-8720-8E93BBB5A8C2}" type="slidenum">
              <a:rPr lang="en-US" smtClean="0"/>
              <a:pPr/>
              <a:t>31</a:t>
            </a:fld>
            <a:endParaRPr lang="en-US"/>
          </a:p>
        </p:txBody>
      </p:sp>
    </p:spTree>
    <p:extLst>
      <p:ext uri="{BB962C8B-B14F-4D97-AF65-F5344CB8AC3E}">
        <p14:creationId xmlns:p14="http://schemas.microsoft.com/office/powerpoint/2010/main" val="3408217043"/>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A1F104-5DC9-41B1-BA73-C80E657C16BD}"/>
              </a:ext>
            </a:extLst>
          </p:cNvPr>
          <p:cNvSpPr>
            <a:spLocks noGrp="1"/>
          </p:cNvSpPr>
          <p:nvPr>
            <p:ph type="title"/>
          </p:nvPr>
        </p:nvSpPr>
        <p:spPr/>
        <p:txBody>
          <a:bodyPr/>
          <a:lstStyle/>
          <a:p>
            <a:r>
              <a:rPr lang="en-US"/>
              <a:t>Use of Previously-Collected Data Continued</a:t>
            </a:r>
          </a:p>
        </p:txBody>
      </p:sp>
      <p:sp>
        <p:nvSpPr>
          <p:cNvPr id="2" name="Text Placeholder 1">
            <a:extLst>
              <a:ext uri="{FF2B5EF4-FFF2-40B4-BE49-F238E27FC236}">
                <a16:creationId xmlns:a16="http://schemas.microsoft.com/office/drawing/2014/main" id="{86BFFD83-7C10-4B2D-9CCA-B29A1C2E91F7}"/>
              </a:ext>
            </a:extLst>
          </p:cNvPr>
          <p:cNvSpPr>
            <a:spLocks noGrp="1"/>
          </p:cNvSpPr>
          <p:nvPr>
            <p:ph type="body" sz="quarter" idx="10"/>
          </p:nvPr>
        </p:nvSpPr>
        <p:spPr/>
        <p:txBody>
          <a:bodyPr/>
          <a:lstStyle/>
          <a:p>
            <a:pPr>
              <a:spcBef>
                <a:spcPts val="600"/>
              </a:spcBef>
              <a:spcAft>
                <a:spcPts val="600"/>
              </a:spcAft>
            </a:pPr>
            <a:r>
              <a:rPr lang="en-US" sz="2400"/>
              <a:t>If the study plans on reusing documents from other studies, a copy of the original source documents should be filed within the subject file for the current study</a:t>
            </a:r>
          </a:p>
          <a:p>
            <a:pPr>
              <a:spcBef>
                <a:spcPts val="600"/>
              </a:spcBef>
              <a:spcAft>
                <a:spcPts val="600"/>
              </a:spcAft>
            </a:pPr>
            <a:endParaRPr lang="en-US" sz="2400" b="1"/>
          </a:p>
          <a:p>
            <a:pPr>
              <a:spcBef>
                <a:spcPts val="600"/>
              </a:spcBef>
              <a:spcAft>
                <a:spcPts val="600"/>
              </a:spcAft>
            </a:pPr>
            <a:r>
              <a:rPr lang="en-US" sz="2400"/>
              <a:t>Definition of Certified Copy (</a:t>
            </a:r>
            <a:r>
              <a:rPr lang="en-US" sz="2400">
                <a:hlinkClick r:id="rId2"/>
              </a:rPr>
              <a:t>ICH-E6 GCP 1.63</a:t>
            </a:r>
            <a:r>
              <a:rPr lang="en-US" sz="2400"/>
              <a:t>): A copy (irrespective of the type of media used) of the original record that has been verified (i.e., by a dated signature or by generation through a validated process) to have the same information, including data that describe the context, content, and structure, as the original</a:t>
            </a:r>
          </a:p>
          <a:p>
            <a:pPr marL="0" indent="0">
              <a:buNone/>
            </a:pPr>
            <a:endParaRPr lang="en-US"/>
          </a:p>
        </p:txBody>
      </p:sp>
      <p:sp>
        <p:nvSpPr>
          <p:cNvPr id="4" name="Slide Number Placeholder 3">
            <a:extLst>
              <a:ext uri="{FF2B5EF4-FFF2-40B4-BE49-F238E27FC236}">
                <a16:creationId xmlns:a16="http://schemas.microsoft.com/office/drawing/2014/main" id="{6A80F7AF-D855-434B-ADF9-F24EB8F3C91E}"/>
              </a:ext>
            </a:extLst>
          </p:cNvPr>
          <p:cNvSpPr>
            <a:spLocks noGrp="1"/>
          </p:cNvSpPr>
          <p:nvPr>
            <p:ph type="sldNum" sz="quarter" idx="4"/>
          </p:nvPr>
        </p:nvSpPr>
        <p:spPr/>
        <p:txBody>
          <a:bodyPr/>
          <a:lstStyle/>
          <a:p>
            <a:fld id="{0D720DA8-E26F-4FC9-963B-B7A4AC0D8FDC}" type="slidenum">
              <a:rPr lang="en-US" smtClean="0"/>
              <a:pPr/>
              <a:t>32</a:t>
            </a:fld>
            <a:endParaRPr lang="en-US"/>
          </a:p>
        </p:txBody>
      </p:sp>
    </p:spTree>
    <p:extLst>
      <p:ext uri="{BB962C8B-B14F-4D97-AF65-F5344CB8AC3E}">
        <p14:creationId xmlns:p14="http://schemas.microsoft.com/office/powerpoint/2010/main" val="831627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279B86-093D-4CF9-8666-79B1F79441EC}"/>
              </a:ext>
            </a:extLst>
          </p:cNvPr>
          <p:cNvSpPr>
            <a:spLocks noGrp="1"/>
          </p:cNvSpPr>
          <p:nvPr>
            <p:ph type="title"/>
          </p:nvPr>
        </p:nvSpPr>
        <p:spPr/>
        <p:txBody>
          <a:bodyPr>
            <a:noAutofit/>
          </a:bodyPr>
          <a:lstStyle/>
          <a:p>
            <a:r>
              <a:rPr lang="en-US" kern="0"/>
              <a:t>Randomization</a:t>
            </a:r>
            <a:endParaRPr lang="en-US"/>
          </a:p>
        </p:txBody>
      </p:sp>
      <p:sp>
        <p:nvSpPr>
          <p:cNvPr id="4" name="TextBox 3"/>
          <p:cNvSpPr txBox="1"/>
          <p:nvPr/>
        </p:nvSpPr>
        <p:spPr>
          <a:xfrm>
            <a:off x="422592" y="1315479"/>
            <a:ext cx="8292290" cy="3754874"/>
          </a:xfrm>
          <a:prstGeom prst="rect">
            <a:avLst/>
          </a:prstGeom>
          <a:noFill/>
        </p:spPr>
        <p:txBody>
          <a:bodyPr wrap="square" rtlCol="0">
            <a:spAutoFit/>
          </a:bodyPr>
          <a:lstStyle/>
          <a:p>
            <a:r>
              <a:rPr lang="en-US" sz="2800">
                <a:solidFill>
                  <a:srgbClr val="000000"/>
                </a:solidFill>
                <a:latin typeface="+mj-lt"/>
              </a:rPr>
              <a:t>The PI is responsible for ensuring </a:t>
            </a:r>
            <a:r>
              <a:rPr lang="en-US" sz="2400" kern="0">
                <a:latin typeface="+mj-lt"/>
              </a:rPr>
              <a:t>(</a:t>
            </a:r>
            <a:r>
              <a:rPr lang="en-US" sz="2400">
                <a:latin typeface="+mj-lt"/>
                <a:hlinkClick r:id="rId3"/>
              </a:rPr>
              <a:t>ICH-E6 GCP 4.6.6. &amp; 4.7.</a:t>
            </a:r>
            <a:r>
              <a:rPr lang="en-US" sz="2400">
                <a:latin typeface="+mj-lt"/>
              </a:rPr>
              <a:t>)</a:t>
            </a:r>
            <a:r>
              <a:rPr lang="en-US" sz="2400" kern="0">
                <a:latin typeface="+mj-lt"/>
              </a:rPr>
              <a:t> </a:t>
            </a:r>
            <a:endParaRPr lang="en-US" sz="2400">
              <a:solidFill>
                <a:srgbClr val="000000"/>
              </a:solidFill>
              <a:latin typeface="+mj-lt"/>
            </a:endParaRPr>
          </a:p>
          <a:p>
            <a:pPr algn="l"/>
            <a:endParaRPr lang="en-US" sz="1400">
              <a:solidFill>
                <a:srgbClr val="000000"/>
              </a:solidFill>
              <a:latin typeface="+mj-lt"/>
            </a:endParaRPr>
          </a:p>
          <a:p>
            <a:pPr marL="685800" indent="-342900" algn="l">
              <a:buClr>
                <a:schemeClr val="tx1"/>
              </a:buClr>
              <a:buFont typeface="Arial" panose="020B0604020202020204" pitchFamily="34" charset="0"/>
              <a:buChar char="•"/>
            </a:pPr>
            <a:r>
              <a:rPr lang="en-US" sz="2800">
                <a:solidFill>
                  <a:srgbClr val="000000"/>
                </a:solidFill>
                <a:latin typeface="+mj-lt"/>
              </a:rPr>
              <a:t>The randomization scheme is followed as described in the IRB-approved protocol</a:t>
            </a:r>
          </a:p>
          <a:p>
            <a:pPr marL="685800" indent="-342900" algn="l">
              <a:buClr>
                <a:schemeClr val="tx1"/>
              </a:buClr>
              <a:buFont typeface="Arial" panose="020B0604020202020204" pitchFamily="34" charset="0"/>
              <a:buChar char="•"/>
            </a:pPr>
            <a:endParaRPr lang="en-US" sz="2800">
              <a:solidFill>
                <a:srgbClr val="000000"/>
              </a:solidFill>
              <a:latin typeface="+mj-lt"/>
            </a:endParaRPr>
          </a:p>
          <a:p>
            <a:pPr marL="685800" indent="-342900" algn="l">
              <a:buClr>
                <a:schemeClr val="tx1"/>
              </a:buClr>
              <a:buFont typeface="Arial" panose="020B0604020202020204" pitchFamily="34" charset="0"/>
              <a:buChar char="•"/>
            </a:pPr>
            <a:r>
              <a:rPr lang="en-US" sz="2800">
                <a:solidFill>
                  <a:srgbClr val="000000"/>
                </a:solidFill>
                <a:latin typeface="+mj-lt"/>
              </a:rPr>
              <a:t>Randomization outcome is clearly documented for each subject. If study team is blinded, there is a description of who maintains the unblinded randomization list</a:t>
            </a:r>
          </a:p>
        </p:txBody>
      </p:sp>
      <p:sp>
        <p:nvSpPr>
          <p:cNvPr id="2" name="Slide Number Placeholder 1"/>
          <p:cNvSpPr>
            <a:spLocks noGrp="1"/>
          </p:cNvSpPr>
          <p:nvPr>
            <p:ph type="sldNum" sz="quarter" idx="4"/>
          </p:nvPr>
        </p:nvSpPr>
        <p:spPr/>
        <p:txBody>
          <a:bodyPr/>
          <a:lstStyle/>
          <a:p>
            <a:fld id="{6888B59D-F3EC-46E4-8111-1432E0A3A92B}" type="slidenum">
              <a:rPr lang="en-US" smtClean="0"/>
              <a:pPr/>
              <a:t>33</a:t>
            </a:fld>
            <a:endParaRPr lang="en-US"/>
          </a:p>
        </p:txBody>
      </p:sp>
    </p:spTree>
    <p:extLst>
      <p:ext uri="{BB962C8B-B14F-4D97-AF65-F5344CB8AC3E}">
        <p14:creationId xmlns:p14="http://schemas.microsoft.com/office/powerpoint/2010/main" val="2333467947"/>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F11528-99C7-4661-8048-B4849A6CC527}"/>
              </a:ext>
            </a:extLst>
          </p:cNvPr>
          <p:cNvSpPr>
            <a:spLocks noGrp="1"/>
          </p:cNvSpPr>
          <p:nvPr>
            <p:ph type="title"/>
          </p:nvPr>
        </p:nvSpPr>
        <p:spPr/>
        <p:txBody>
          <a:bodyPr/>
          <a:lstStyle/>
          <a:p>
            <a:r>
              <a:rPr lang="en-US"/>
              <a:t>Randomization Considerations</a:t>
            </a:r>
          </a:p>
        </p:txBody>
      </p:sp>
      <p:sp>
        <p:nvSpPr>
          <p:cNvPr id="5" name="Content Placeholder 4"/>
          <p:cNvSpPr>
            <a:spLocks noGrp="1"/>
          </p:cNvSpPr>
          <p:nvPr>
            <p:ph type="body" sz="quarter" idx="10"/>
          </p:nvPr>
        </p:nvSpPr>
        <p:spPr/>
        <p:txBody>
          <a:bodyPr/>
          <a:lstStyle/>
          <a:p>
            <a:pPr marL="342900" lvl="1" indent="-342900"/>
            <a:r>
              <a:rPr lang="en-US"/>
              <a:t>Defining procedural standards to follow when a randomized subject does not complete the protocol (e.g., being replaced or not with another subject) </a:t>
            </a:r>
          </a:p>
          <a:p>
            <a:pPr marL="342900" lvl="1" indent="-342900"/>
            <a:endParaRPr lang="en-US"/>
          </a:p>
          <a:p>
            <a:pPr marL="342900" lvl="1" indent="-342900"/>
            <a:r>
              <a:rPr lang="en-US"/>
              <a:t>Consider if the order of randomization will compromise the randomization scheme (e.g., if Subject 003 receives the study intervention before Subject 002 due to subject scheduling conflicts) </a:t>
            </a:r>
          </a:p>
          <a:p>
            <a:pPr marL="342900" lvl="1" indent="-342900"/>
            <a:endParaRPr lang="en-US"/>
          </a:p>
          <a:p>
            <a:pPr marL="342900" lvl="1" indent="-342900"/>
            <a:r>
              <a:rPr lang="en-US"/>
              <a:t>Anticipate potential scenarios (e.g., if a just randomized subject fails to fulfill the baseline requirements and the study protocol allows re-screening after being randomized, outline in the protocol if this subject will have the same randomization number after the re-screen) </a:t>
            </a:r>
          </a:p>
        </p:txBody>
      </p:sp>
      <p:sp>
        <p:nvSpPr>
          <p:cNvPr id="2" name="Slide Number Placeholder 1"/>
          <p:cNvSpPr>
            <a:spLocks noGrp="1"/>
          </p:cNvSpPr>
          <p:nvPr>
            <p:ph type="sldNum" sz="quarter" idx="4"/>
          </p:nvPr>
        </p:nvSpPr>
        <p:spPr/>
        <p:txBody>
          <a:bodyPr/>
          <a:lstStyle/>
          <a:p>
            <a:fld id="{6888B59D-F3EC-46E4-8111-1432E0A3A92B}" type="slidenum">
              <a:rPr lang="en-US" smtClean="0"/>
              <a:pPr/>
              <a:t>34</a:t>
            </a:fld>
            <a:endParaRPr lang="en-US"/>
          </a:p>
        </p:txBody>
      </p:sp>
    </p:spTree>
    <p:extLst>
      <p:ext uri="{BB962C8B-B14F-4D97-AF65-F5344CB8AC3E}">
        <p14:creationId xmlns:p14="http://schemas.microsoft.com/office/powerpoint/2010/main" val="9885025"/>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Protocol Adherence</a:t>
            </a:r>
          </a:p>
        </p:txBody>
      </p:sp>
      <p:sp>
        <p:nvSpPr>
          <p:cNvPr id="3" name="Content Placeholder 2"/>
          <p:cNvSpPr>
            <a:spLocks noGrp="1"/>
          </p:cNvSpPr>
          <p:nvPr>
            <p:ph type="body" sz="quarter" idx="10"/>
          </p:nvPr>
        </p:nvSpPr>
        <p:spPr>
          <a:xfrm>
            <a:off x="446088" y="1334078"/>
            <a:ext cx="8275320" cy="5288210"/>
          </a:xfrm>
        </p:spPr>
        <p:txBody>
          <a:bodyPr/>
          <a:lstStyle/>
          <a:p>
            <a:pPr marL="0" indent="0">
              <a:buNone/>
            </a:pPr>
            <a:r>
              <a:rPr lang="en-US" sz="2400" b="1"/>
              <a:t>Protocol</a:t>
            </a:r>
            <a:r>
              <a:rPr lang="en-US" sz="2400"/>
              <a:t> </a:t>
            </a:r>
            <a:r>
              <a:rPr lang="en-US" sz="2400" b="1"/>
              <a:t>Deviation</a:t>
            </a:r>
            <a:r>
              <a:rPr lang="en-US" sz="2400"/>
              <a:t> </a:t>
            </a:r>
            <a:r>
              <a:rPr lang="en-US" sz="2400" kern="0"/>
              <a:t>(</a:t>
            </a:r>
            <a:r>
              <a:rPr lang="en-US" sz="2400">
                <a:hlinkClick r:id="rId3"/>
              </a:rPr>
              <a:t>ICH-E6 GCP 4.5.</a:t>
            </a:r>
            <a:r>
              <a:rPr lang="en-US" sz="2400"/>
              <a:t>)</a:t>
            </a:r>
            <a:r>
              <a:rPr lang="en-US" sz="2400" kern="0"/>
              <a:t> </a:t>
            </a:r>
          </a:p>
          <a:p>
            <a:pPr>
              <a:spcBef>
                <a:spcPts val="600"/>
              </a:spcBef>
              <a:spcAft>
                <a:spcPts val="600"/>
              </a:spcAft>
            </a:pPr>
            <a:r>
              <a:rPr lang="en-US" sz="2400"/>
              <a:t>Noncompliance with the research protocol that does not increase risk or decrease benefit and/or affect the integrity of the data</a:t>
            </a:r>
          </a:p>
          <a:p>
            <a:pPr>
              <a:spcBef>
                <a:spcPts val="600"/>
              </a:spcBef>
              <a:spcAft>
                <a:spcPts val="600"/>
              </a:spcAft>
            </a:pPr>
            <a:r>
              <a:rPr lang="en-US" sz="2400"/>
              <a:t>Protocol deviations may result from the action of the subject, researcher, or research staff</a:t>
            </a:r>
          </a:p>
          <a:p>
            <a:pPr>
              <a:spcBef>
                <a:spcPts val="600"/>
              </a:spcBef>
              <a:spcAft>
                <a:spcPts val="600"/>
              </a:spcAft>
            </a:pPr>
            <a:r>
              <a:rPr lang="en-US" sz="2400"/>
              <a:t>Examples of a protocol deviation include:</a:t>
            </a:r>
          </a:p>
          <a:p>
            <a:pPr lvl="1">
              <a:spcBef>
                <a:spcPts val="600"/>
              </a:spcBef>
              <a:spcAft>
                <a:spcPts val="600"/>
              </a:spcAft>
            </a:pPr>
            <a:r>
              <a:rPr lang="en-US"/>
              <a:t>A rescheduled study visit beyond protocol-specified time frame</a:t>
            </a:r>
          </a:p>
          <a:p>
            <a:pPr lvl="1">
              <a:spcBef>
                <a:spcPts val="600"/>
              </a:spcBef>
              <a:spcAft>
                <a:spcPts val="600"/>
              </a:spcAft>
            </a:pPr>
            <a:r>
              <a:rPr lang="en-US"/>
              <a:t>Failure to collect an ancillary self-report questionnaire</a:t>
            </a:r>
          </a:p>
          <a:p>
            <a:pPr lvl="1">
              <a:spcBef>
                <a:spcPts val="600"/>
              </a:spcBef>
              <a:spcAft>
                <a:spcPts val="600"/>
              </a:spcAft>
            </a:pPr>
            <a:r>
              <a:rPr lang="en-US"/>
              <a:t>Subject’s refusal to complete scheduled research activities </a:t>
            </a:r>
          </a:p>
          <a:p>
            <a:pPr>
              <a:spcBef>
                <a:spcPts val="600"/>
              </a:spcBef>
              <a:spcAft>
                <a:spcPts val="600"/>
              </a:spcAft>
            </a:pPr>
            <a:r>
              <a:rPr lang="en-US" sz="2400"/>
              <a:t>Some sites use the terms </a:t>
            </a:r>
            <a:r>
              <a:rPr lang="en-US" sz="2400" i="1"/>
              <a:t>Major Deviation </a:t>
            </a:r>
            <a:r>
              <a:rPr lang="en-US" sz="2400"/>
              <a:t>vs. </a:t>
            </a:r>
            <a:r>
              <a:rPr lang="en-US" sz="2400" i="1"/>
              <a:t>Minor Deviation </a:t>
            </a:r>
            <a:r>
              <a:rPr lang="en-US" sz="2400"/>
              <a:t>instead of </a:t>
            </a:r>
            <a:r>
              <a:rPr lang="en-US" sz="2400" i="1"/>
              <a:t>Deviation</a:t>
            </a:r>
            <a:r>
              <a:rPr lang="en-US" sz="2400"/>
              <a:t> vs. </a:t>
            </a:r>
            <a:r>
              <a:rPr lang="en-US" sz="2400" i="1"/>
              <a:t>Violation</a:t>
            </a:r>
          </a:p>
          <a:p>
            <a:pPr marL="457200" lvl="1" indent="0">
              <a:buNone/>
            </a:pPr>
            <a:endParaRPr lang="en-US" sz="2000"/>
          </a:p>
        </p:txBody>
      </p:sp>
      <p:sp>
        <p:nvSpPr>
          <p:cNvPr id="4" name="Slide Number Placeholder 3"/>
          <p:cNvSpPr>
            <a:spLocks noGrp="1"/>
          </p:cNvSpPr>
          <p:nvPr>
            <p:ph type="sldNum" sz="quarter" idx="4"/>
          </p:nvPr>
        </p:nvSpPr>
        <p:spPr/>
        <p:txBody>
          <a:bodyPr/>
          <a:lstStyle/>
          <a:p>
            <a:fld id="{B3056149-F7D3-4DB1-8720-8E93BBB5A8C2}" type="slidenum">
              <a:rPr lang="en-US" smtClean="0"/>
              <a:pPr/>
              <a:t>35</a:t>
            </a:fld>
            <a:endParaRPr lang="en-US"/>
          </a:p>
        </p:txBody>
      </p:sp>
    </p:spTree>
    <p:extLst>
      <p:ext uri="{BB962C8B-B14F-4D97-AF65-F5344CB8AC3E}">
        <p14:creationId xmlns:p14="http://schemas.microsoft.com/office/powerpoint/2010/main" val="2628172065"/>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Protocol Adherence Continued</a:t>
            </a:r>
            <a:endParaRPr lang="en-US"/>
          </a:p>
        </p:txBody>
      </p:sp>
      <p:sp>
        <p:nvSpPr>
          <p:cNvPr id="3" name="Content Placeholder 2"/>
          <p:cNvSpPr>
            <a:spLocks noGrp="1"/>
          </p:cNvSpPr>
          <p:nvPr>
            <p:ph type="body" sz="quarter" idx="10"/>
          </p:nvPr>
        </p:nvSpPr>
        <p:spPr/>
        <p:txBody>
          <a:bodyPr/>
          <a:lstStyle/>
          <a:p>
            <a:pPr marL="0" indent="0">
              <a:buNone/>
            </a:pPr>
            <a:r>
              <a:rPr lang="en-US" sz="2400" b="1"/>
              <a:t>Protocol</a:t>
            </a:r>
            <a:r>
              <a:rPr lang="en-US" sz="2400"/>
              <a:t> </a:t>
            </a:r>
            <a:r>
              <a:rPr lang="en-US" sz="2400" b="1"/>
              <a:t>Violation</a:t>
            </a:r>
            <a:r>
              <a:rPr lang="en-US" sz="2400"/>
              <a:t> </a:t>
            </a:r>
            <a:r>
              <a:rPr lang="en-US" sz="2400" kern="0"/>
              <a:t>(</a:t>
            </a:r>
            <a:r>
              <a:rPr lang="en-US" sz="2400">
                <a:hlinkClick r:id="rId3"/>
              </a:rPr>
              <a:t>ICH-E6 GCP 4.5.</a:t>
            </a:r>
            <a:r>
              <a:rPr lang="en-US" sz="2400"/>
              <a:t>)</a:t>
            </a:r>
            <a:r>
              <a:rPr lang="en-US" sz="2400" kern="0"/>
              <a:t> </a:t>
            </a:r>
          </a:p>
          <a:p>
            <a:pPr>
              <a:spcBef>
                <a:spcPts val="600"/>
              </a:spcBef>
              <a:spcAft>
                <a:spcPts val="600"/>
              </a:spcAft>
            </a:pPr>
            <a:r>
              <a:rPr lang="en-US" sz="2400"/>
              <a:t>Noncompliance with the IRB-approved protocol without prior sponsor and IRB approval</a:t>
            </a:r>
          </a:p>
          <a:p>
            <a:pPr>
              <a:spcBef>
                <a:spcPts val="600"/>
              </a:spcBef>
              <a:spcAft>
                <a:spcPts val="600"/>
              </a:spcAft>
            </a:pPr>
            <a:r>
              <a:rPr lang="en-US" sz="2400"/>
              <a:t>Violations generally increase risk or decrease benefit, affect the subject's rights, safety, or wellbeing, or impact the integrity of the data</a:t>
            </a:r>
          </a:p>
          <a:p>
            <a:pPr>
              <a:spcBef>
                <a:spcPts val="600"/>
              </a:spcBef>
              <a:spcAft>
                <a:spcPts val="600"/>
              </a:spcAft>
            </a:pPr>
            <a:r>
              <a:rPr lang="en-US" sz="2400"/>
              <a:t>Examples of protocol violations:</a:t>
            </a:r>
          </a:p>
          <a:p>
            <a:pPr lvl="1">
              <a:spcBef>
                <a:spcPts val="600"/>
              </a:spcBef>
              <a:spcAft>
                <a:spcPts val="600"/>
              </a:spcAft>
            </a:pPr>
            <a:r>
              <a:rPr lang="en-US"/>
              <a:t>Failure to obtain valid informed consent</a:t>
            </a:r>
          </a:p>
          <a:p>
            <a:pPr lvl="1">
              <a:spcBef>
                <a:spcPts val="600"/>
              </a:spcBef>
              <a:spcAft>
                <a:spcPts val="600"/>
              </a:spcAft>
            </a:pPr>
            <a:r>
              <a:rPr lang="en-US"/>
              <a:t>Loss of laptop computer that contained PII</a:t>
            </a:r>
          </a:p>
          <a:p>
            <a:pPr lvl="1">
              <a:spcBef>
                <a:spcPts val="600"/>
              </a:spcBef>
              <a:spcAft>
                <a:spcPts val="600"/>
              </a:spcAft>
            </a:pPr>
            <a:r>
              <a:rPr lang="en-US"/>
              <a:t>Incorrect study medication or dose administered </a:t>
            </a:r>
          </a:p>
          <a:p>
            <a:pPr lvl="1">
              <a:spcBef>
                <a:spcPts val="600"/>
              </a:spcBef>
              <a:spcAft>
                <a:spcPts val="600"/>
              </a:spcAft>
            </a:pPr>
            <a:r>
              <a:rPr lang="en-US"/>
              <a:t>Not following inclusion/exclusion criteria </a:t>
            </a:r>
          </a:p>
        </p:txBody>
      </p:sp>
      <p:sp>
        <p:nvSpPr>
          <p:cNvPr id="4" name="Slide Number Placeholder 3"/>
          <p:cNvSpPr>
            <a:spLocks noGrp="1"/>
          </p:cNvSpPr>
          <p:nvPr>
            <p:ph type="sldNum" sz="quarter" idx="4"/>
          </p:nvPr>
        </p:nvSpPr>
        <p:spPr/>
        <p:txBody>
          <a:bodyPr/>
          <a:lstStyle/>
          <a:p>
            <a:fld id="{B3056149-F7D3-4DB1-8720-8E93BBB5A8C2}" type="slidenum">
              <a:rPr lang="en-US" smtClean="0"/>
              <a:pPr/>
              <a:t>36</a:t>
            </a:fld>
            <a:endParaRPr lang="en-US"/>
          </a:p>
        </p:txBody>
      </p:sp>
    </p:spTree>
    <p:extLst>
      <p:ext uri="{BB962C8B-B14F-4D97-AF65-F5344CB8AC3E}">
        <p14:creationId xmlns:p14="http://schemas.microsoft.com/office/powerpoint/2010/main" val="503782158"/>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a:t>Documenting Protocol Deviations and Violations </a:t>
            </a:r>
          </a:p>
        </p:txBody>
      </p:sp>
      <p:sp>
        <p:nvSpPr>
          <p:cNvPr id="3" name="Content Placeholder 2"/>
          <p:cNvSpPr>
            <a:spLocks noGrp="1"/>
          </p:cNvSpPr>
          <p:nvPr>
            <p:ph type="body" sz="quarter" idx="10"/>
          </p:nvPr>
        </p:nvSpPr>
        <p:spPr/>
        <p:txBody>
          <a:bodyPr/>
          <a:lstStyle/>
          <a:p>
            <a:r>
              <a:rPr lang="en-US" sz="2400">
                <a:hlinkClick r:id="rId3"/>
              </a:rPr>
              <a:t>Subject Specific Protocol Deviation Log </a:t>
            </a:r>
            <a:r>
              <a:rPr lang="en-US" sz="2400"/>
              <a:t>A detailed description of each deviation/violation should be available in each subject’s study file</a:t>
            </a:r>
          </a:p>
          <a:p>
            <a:endParaRPr lang="en-US" sz="1200"/>
          </a:p>
          <a:p>
            <a:r>
              <a:rPr lang="en-US" sz="2400">
                <a:hlinkClick r:id="rId4"/>
              </a:rPr>
              <a:t>Study-Wide Protocol Deviation Log </a:t>
            </a:r>
            <a:r>
              <a:rPr lang="en-US" sz="2400"/>
              <a:t>There should be a cumulative deviation/violation log in the regulatory binder to facilitate compliance monitoring and reporting to regulatory authorities</a:t>
            </a:r>
          </a:p>
          <a:p>
            <a:endParaRPr lang="en-US" sz="1200"/>
          </a:p>
          <a:p>
            <a:r>
              <a:rPr lang="en-US" sz="2400"/>
              <a:t>The total number of protocol deviations is typically reported to the IRB at the time of continuing review</a:t>
            </a:r>
          </a:p>
          <a:p>
            <a:endParaRPr lang="en-US" sz="1200"/>
          </a:p>
          <a:p>
            <a:r>
              <a:rPr lang="en-US" sz="2400"/>
              <a:t>Protocol Violations should be reported to regulatory authorities and NIMH per protocol/policy</a:t>
            </a:r>
          </a:p>
          <a:p>
            <a:pPr marL="0" indent="0">
              <a:buNone/>
            </a:pPr>
            <a:endParaRPr lang="en-US"/>
          </a:p>
        </p:txBody>
      </p:sp>
      <p:sp>
        <p:nvSpPr>
          <p:cNvPr id="4" name="Slide Number Placeholder 3"/>
          <p:cNvSpPr>
            <a:spLocks noGrp="1"/>
          </p:cNvSpPr>
          <p:nvPr>
            <p:ph type="sldNum" sz="quarter" idx="4"/>
          </p:nvPr>
        </p:nvSpPr>
        <p:spPr/>
        <p:txBody>
          <a:bodyPr/>
          <a:lstStyle/>
          <a:p>
            <a:fld id="{B3056149-F7D3-4DB1-8720-8E93BBB5A8C2}" type="slidenum">
              <a:rPr lang="en-US" smtClean="0"/>
              <a:pPr/>
              <a:t>37</a:t>
            </a:fld>
            <a:endParaRPr lang="en-US"/>
          </a:p>
        </p:txBody>
      </p:sp>
    </p:spTree>
    <p:extLst>
      <p:ext uri="{BB962C8B-B14F-4D97-AF65-F5344CB8AC3E}">
        <p14:creationId xmlns:p14="http://schemas.microsoft.com/office/powerpoint/2010/main" val="3718534457"/>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a:t>Concomitant Medications (Con-Meds)</a:t>
            </a:r>
          </a:p>
        </p:txBody>
      </p:sp>
      <p:sp>
        <p:nvSpPr>
          <p:cNvPr id="3" name="Content Placeholder 2"/>
          <p:cNvSpPr>
            <a:spLocks noGrp="1"/>
          </p:cNvSpPr>
          <p:nvPr>
            <p:ph type="body" sz="quarter" idx="10"/>
          </p:nvPr>
        </p:nvSpPr>
        <p:spPr/>
        <p:txBody>
          <a:bodyPr>
            <a:normAutofit/>
          </a:bodyPr>
          <a:lstStyle/>
          <a:p>
            <a:r>
              <a:rPr lang="en-US"/>
              <a:t>Study protocol should include a description of whether or not con-meds will be documented, the timeframe for which con meds will be collected (e.g., past 30 days, 1 week), the frequency and the rationale</a:t>
            </a:r>
          </a:p>
          <a:p>
            <a:r>
              <a:rPr lang="en-US">
                <a:hlinkClick r:id="rId3"/>
              </a:rPr>
              <a:t>Concomitant Medication Log</a:t>
            </a:r>
            <a:endParaRPr lang="en-US"/>
          </a:p>
          <a:p>
            <a:endParaRPr lang="en-US" sz="400"/>
          </a:p>
          <a:p>
            <a:r>
              <a:rPr lang="en-US"/>
              <a:t>Considerations for documenting con-meds:  </a:t>
            </a:r>
          </a:p>
          <a:p>
            <a:pPr lvl="1"/>
            <a:r>
              <a:rPr lang="en-US"/>
              <a:t>For data analysis</a:t>
            </a:r>
          </a:p>
          <a:p>
            <a:pPr lvl="1"/>
            <a:r>
              <a:rPr lang="en-US"/>
              <a:t>For clinical care monitoring</a:t>
            </a:r>
          </a:p>
          <a:p>
            <a:pPr lvl="1"/>
            <a:r>
              <a:rPr lang="en-US"/>
              <a:t>To prevent unwanted drug interactions</a:t>
            </a:r>
          </a:p>
          <a:p>
            <a:pPr lvl="1"/>
            <a:r>
              <a:rPr lang="en-US"/>
              <a:t>To prevent confounding the outcome data</a:t>
            </a:r>
          </a:p>
          <a:p>
            <a:pPr lvl="1"/>
            <a:endParaRPr lang="en-US" sz="700"/>
          </a:p>
          <a:p>
            <a:pPr marL="457200" lvl="1" indent="0">
              <a:buNone/>
            </a:pPr>
            <a:endParaRPr lang="en-US" sz="2000"/>
          </a:p>
          <a:p>
            <a:pPr lvl="1"/>
            <a:endParaRPr lang="en-US"/>
          </a:p>
          <a:p>
            <a:pPr marL="457200" lvl="1" indent="0">
              <a:buNone/>
            </a:pPr>
            <a:endParaRPr lang="en-US"/>
          </a:p>
        </p:txBody>
      </p:sp>
      <p:sp>
        <p:nvSpPr>
          <p:cNvPr id="4" name="Slide Number Placeholder 3"/>
          <p:cNvSpPr>
            <a:spLocks noGrp="1"/>
          </p:cNvSpPr>
          <p:nvPr>
            <p:ph type="sldNum" sz="quarter" idx="4"/>
          </p:nvPr>
        </p:nvSpPr>
        <p:spPr/>
        <p:txBody>
          <a:bodyPr/>
          <a:lstStyle/>
          <a:p>
            <a:fld id="{B3056149-F7D3-4DB1-8720-8E93BBB5A8C2}" type="slidenum">
              <a:rPr lang="en-US" smtClean="0"/>
              <a:pPr/>
              <a:t>38</a:t>
            </a:fld>
            <a:endParaRPr lang="en-US"/>
          </a:p>
        </p:txBody>
      </p:sp>
    </p:spTree>
    <p:extLst>
      <p:ext uri="{BB962C8B-B14F-4D97-AF65-F5344CB8AC3E}">
        <p14:creationId xmlns:p14="http://schemas.microsoft.com/office/powerpoint/2010/main" val="316586555"/>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b="1"/>
              <a:t>Example Concomitant Medication Log</a:t>
            </a:r>
          </a:p>
        </p:txBody>
      </p:sp>
      <p:pic>
        <p:nvPicPr>
          <p:cNvPr id="8194" name="Picture 2" descr="This image is an example of a Concomitant Medication log."/>
          <p:cNvPicPr>
            <a:picLocks noChangeAspect="1" noChangeArrowheads="1"/>
          </p:cNvPicPr>
          <p:nvPr/>
        </p:nvPicPr>
        <p:blipFill rotWithShape="1">
          <a:blip r:embed="rId3">
            <a:extLst>
              <a:ext uri="{28A0092B-C50C-407E-A947-70E740481C1C}">
                <a14:useLocalDpi xmlns:a14="http://schemas.microsoft.com/office/drawing/2010/main" val="0"/>
              </a:ext>
            </a:extLst>
          </a:blip>
          <a:srcRect l="1184" t="3580" r="1447" b="4719"/>
          <a:stretch/>
        </p:blipFill>
        <p:spPr bwMode="auto">
          <a:xfrm>
            <a:off x="1146487" y="1250330"/>
            <a:ext cx="6874518" cy="49979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4"/>
          </p:nvPr>
        </p:nvSpPr>
        <p:spPr/>
        <p:txBody>
          <a:bodyPr/>
          <a:lstStyle/>
          <a:p>
            <a:fld id="{B3056149-F7D3-4DB1-8720-8E93BBB5A8C2}" type="slidenum">
              <a:rPr lang="en-US" smtClean="0"/>
              <a:pPr/>
              <a:t>39</a:t>
            </a:fld>
            <a:endParaRPr lang="en-US"/>
          </a:p>
        </p:txBody>
      </p:sp>
    </p:spTree>
    <p:extLst>
      <p:ext uri="{BB962C8B-B14F-4D97-AF65-F5344CB8AC3E}">
        <p14:creationId xmlns:p14="http://schemas.microsoft.com/office/powerpoint/2010/main" val="216312715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effectLst/>
              </a:rPr>
              <a:t>Disclaimer</a:t>
            </a:r>
          </a:p>
        </p:txBody>
      </p:sp>
      <p:sp>
        <p:nvSpPr>
          <p:cNvPr id="3" name="Content Placeholder 2"/>
          <p:cNvSpPr>
            <a:spLocks noGrp="1"/>
          </p:cNvSpPr>
          <p:nvPr>
            <p:ph type="body" sz="quarter" idx="10"/>
          </p:nvPr>
        </p:nvSpPr>
        <p:spPr/>
        <p:txBody>
          <a:bodyPr lIns="91440" tIns="45720" rIns="91440" bIns="45720" anchor="t"/>
          <a:lstStyle/>
          <a:p>
            <a:pPr>
              <a:spcBef>
                <a:spcPts val="600"/>
              </a:spcBef>
              <a:spcAft>
                <a:spcPts val="600"/>
              </a:spcAft>
              <a:defRPr/>
            </a:pPr>
            <a:r>
              <a:rPr lang="en-US" sz="2400">
                <a:latin typeface="Calibri"/>
                <a:cs typeface="Calibri"/>
              </a:rPr>
              <a:t>Note that this GCP overview presentation </a:t>
            </a:r>
            <a:r>
              <a:rPr lang="en-US" sz="2400" u="sng">
                <a:latin typeface="Calibri"/>
                <a:cs typeface="Calibri"/>
              </a:rPr>
              <a:t>does not </a:t>
            </a:r>
            <a:r>
              <a:rPr lang="en-US" sz="2400">
                <a:latin typeface="Calibri"/>
                <a:cs typeface="Calibri"/>
              </a:rPr>
              <a:t>replace the GCP training required for NIH-funded investigators </a:t>
            </a:r>
            <a:endParaRPr lang="en-US" sz="2400">
              <a:latin typeface="Calibri" pitchFamily="34" charset="0"/>
            </a:endParaRPr>
          </a:p>
          <a:p>
            <a:pPr>
              <a:spcBef>
                <a:spcPts val="600"/>
              </a:spcBef>
              <a:spcAft>
                <a:spcPts val="600"/>
              </a:spcAft>
              <a:defRPr/>
            </a:pPr>
            <a:r>
              <a:rPr lang="en-US" sz="2400">
                <a:latin typeface="Calibri"/>
                <a:cs typeface="Calibri"/>
              </a:rPr>
              <a:t>This is a general slide presentation designed for a broad audience of clinical researchers; Accordingly, some sections may not apply to your protocol  </a:t>
            </a:r>
            <a:endParaRPr lang="en-US" sz="2400">
              <a:latin typeface="Calibri" pitchFamily="34" charset="0"/>
              <a:cs typeface="Calibri"/>
            </a:endParaRPr>
          </a:p>
          <a:p>
            <a:pPr>
              <a:spcBef>
                <a:spcPts val="600"/>
              </a:spcBef>
              <a:spcAft>
                <a:spcPts val="600"/>
              </a:spcAft>
              <a:defRPr/>
            </a:pPr>
            <a:r>
              <a:rPr lang="en-US" sz="2400">
                <a:latin typeface="Calibri"/>
                <a:cs typeface="Calibri"/>
              </a:rPr>
              <a:t>This training presentation provides information directly from </a:t>
            </a:r>
            <a:r>
              <a:rPr lang="en-US" sz="2400">
                <a:latin typeface="Calibri"/>
                <a:cs typeface="Calibri"/>
                <a:hlinkClick r:id="rId3"/>
              </a:rPr>
              <a:t>ICH E6 </a:t>
            </a:r>
            <a:r>
              <a:rPr lang="en-US" sz="2400">
                <a:latin typeface="Calibri"/>
                <a:cs typeface="Calibri"/>
              </a:rPr>
              <a:t>and </a:t>
            </a:r>
            <a:r>
              <a:rPr lang="en-US" sz="2400">
                <a:solidFill>
                  <a:srgbClr val="000000"/>
                </a:solidFill>
                <a:hlinkClick r:id="rId4"/>
              </a:rPr>
              <a:t>45 CFR 46</a:t>
            </a:r>
            <a:r>
              <a:rPr lang="en-US" sz="2400">
                <a:latin typeface="Calibri"/>
                <a:cs typeface="Calibri"/>
              </a:rPr>
              <a:t>; these are identified in each slide with an embedded hyperlink </a:t>
            </a:r>
            <a:endParaRPr lang="en-US" sz="2400">
              <a:highlight>
                <a:srgbClr val="FF00FF"/>
              </a:highlight>
              <a:latin typeface="Calibri" pitchFamily="34" charset="0"/>
              <a:cs typeface="Calibri"/>
            </a:endParaRPr>
          </a:p>
        </p:txBody>
      </p:sp>
      <p:sp>
        <p:nvSpPr>
          <p:cNvPr id="7" name="Slide Number Placeholder 3">
            <a:extLst>
              <a:ext uri="{FF2B5EF4-FFF2-40B4-BE49-F238E27FC236}">
                <a16:creationId xmlns:a16="http://schemas.microsoft.com/office/drawing/2014/main" id="{78034455-6F06-47E6-8872-7383FF4AB2D1}"/>
              </a:ext>
            </a:extLst>
          </p:cNvPr>
          <p:cNvSpPr>
            <a:spLocks noGrp="1"/>
          </p:cNvSpPr>
          <p:nvPr>
            <p:ph type="sldNum" sz="quarter" idx="4"/>
          </p:nvPr>
        </p:nvSpPr>
        <p:spPr>
          <a:xfrm>
            <a:off x="243358" y="6408176"/>
            <a:ext cx="405456" cy="214112"/>
          </a:xfrm>
        </p:spPr>
        <p:txBody>
          <a:bodyPr/>
          <a:lstStyle/>
          <a:p>
            <a:fld id="{0D720DA8-E26F-4FC9-963B-B7A4AC0D8FDC}" type="slidenum">
              <a:rPr lang="en-US" smtClean="0"/>
              <a:pPr/>
              <a:t>4</a:t>
            </a:fld>
            <a:endParaRPr lang="en-US"/>
          </a:p>
        </p:txBody>
      </p:sp>
    </p:spTree>
    <p:extLst>
      <p:ext uri="{BB962C8B-B14F-4D97-AF65-F5344CB8AC3E}">
        <p14:creationId xmlns:p14="http://schemas.microsoft.com/office/powerpoint/2010/main" val="3778473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a:t>Investigational Product (IP)/ </a:t>
            </a:r>
            <a:br>
              <a:rPr lang="en-US" b="1"/>
            </a:br>
            <a:r>
              <a:rPr lang="en-US" b="1"/>
              <a:t>Study Drug Accountability</a:t>
            </a:r>
          </a:p>
        </p:txBody>
      </p:sp>
      <p:sp>
        <p:nvSpPr>
          <p:cNvPr id="4" name="Content Placeholder 3"/>
          <p:cNvSpPr>
            <a:spLocks noGrp="1"/>
          </p:cNvSpPr>
          <p:nvPr>
            <p:ph type="body" sz="quarter" idx="10"/>
          </p:nvPr>
        </p:nvSpPr>
        <p:spPr>
          <a:xfrm>
            <a:off x="434340" y="1265254"/>
            <a:ext cx="8275320" cy="5142922"/>
          </a:xfrm>
        </p:spPr>
        <p:txBody>
          <a:bodyPr/>
          <a:lstStyle/>
          <a:p>
            <a:pPr>
              <a:spcBef>
                <a:spcPts val="600"/>
              </a:spcBef>
              <a:spcAft>
                <a:spcPts val="600"/>
              </a:spcAft>
            </a:pPr>
            <a:r>
              <a:rPr lang="en-US" sz="2400" dirty="0">
                <a:hlinkClick r:id="rId3"/>
              </a:rPr>
              <a:t>ICH-E6 GCP 4.6.</a:t>
            </a:r>
            <a:r>
              <a:rPr lang="en-US" sz="2400" dirty="0"/>
              <a:t>, </a:t>
            </a:r>
            <a:r>
              <a:rPr lang="en-US" sz="2400" dirty="0">
                <a:hlinkClick r:id="rId4"/>
              </a:rPr>
              <a:t>NIMH IP Management SOP</a:t>
            </a:r>
            <a:endParaRPr lang="en-US" sz="2400" dirty="0"/>
          </a:p>
          <a:p>
            <a:pPr>
              <a:spcBef>
                <a:spcPts val="600"/>
              </a:spcBef>
              <a:spcAft>
                <a:spcPts val="600"/>
              </a:spcAft>
            </a:pPr>
            <a:r>
              <a:rPr lang="en-US" sz="2400" dirty="0"/>
              <a:t>Each subject’s binder should include a drug accountability log to document the details of the subject receiving study drug</a:t>
            </a:r>
          </a:p>
          <a:p>
            <a:pPr marL="457200" lvl="1" indent="0">
              <a:spcBef>
                <a:spcPts val="600"/>
              </a:spcBef>
              <a:spcAft>
                <a:spcPts val="600"/>
              </a:spcAft>
              <a:buNone/>
            </a:pPr>
            <a:r>
              <a:rPr lang="en-US" sz="2000" dirty="0">
                <a:hlinkClick r:id="rId5"/>
              </a:rPr>
              <a:t>Subject IP Accountability Log</a:t>
            </a:r>
            <a:endParaRPr lang="en-US" sz="1000" dirty="0"/>
          </a:p>
          <a:p>
            <a:pPr>
              <a:spcBef>
                <a:spcPts val="600"/>
              </a:spcBef>
              <a:spcAft>
                <a:spcPts val="600"/>
              </a:spcAft>
            </a:pPr>
            <a:r>
              <a:rPr lang="en-US" sz="2400" dirty="0"/>
              <a:t>There should be a master dispense/return log to document the precise amount, location, and person responsible for study drug at all times. If study drug is picked up from the pharmacy the day before administration, this should be documented</a:t>
            </a:r>
          </a:p>
          <a:p>
            <a:pPr marL="457200" lvl="1" indent="0">
              <a:spcBef>
                <a:spcPts val="600"/>
              </a:spcBef>
              <a:spcAft>
                <a:spcPts val="600"/>
              </a:spcAft>
              <a:buNone/>
            </a:pPr>
            <a:r>
              <a:rPr lang="en-US" sz="2000" dirty="0">
                <a:hlinkClick r:id="rId6"/>
              </a:rPr>
              <a:t>Study-Wide IP Accountability Log</a:t>
            </a:r>
            <a:endParaRPr lang="en-US" sz="1000" dirty="0"/>
          </a:p>
          <a:p>
            <a:pPr>
              <a:spcBef>
                <a:spcPts val="600"/>
              </a:spcBef>
              <a:spcAft>
                <a:spcPts val="600"/>
              </a:spcAft>
            </a:pPr>
            <a:r>
              <a:rPr lang="en-US" sz="2400" dirty="0"/>
              <a:t>The PI should ensure a study drug destruction policy and log (if applicable) are in place before recruitment</a:t>
            </a:r>
            <a:endParaRPr lang="en-US" sz="1000" dirty="0"/>
          </a:p>
          <a:p>
            <a:pPr>
              <a:spcBef>
                <a:spcPts val="600"/>
              </a:spcBef>
              <a:spcAft>
                <a:spcPts val="600"/>
              </a:spcAft>
            </a:pPr>
            <a:r>
              <a:rPr lang="en-US" sz="2400" dirty="0"/>
              <a:t>The protocol or </a:t>
            </a:r>
            <a:r>
              <a:rPr lang="en-US" sz="2400" dirty="0" err="1"/>
              <a:t>MoP</a:t>
            </a:r>
            <a:r>
              <a:rPr lang="en-US" sz="2400" dirty="0"/>
              <a:t> should include a description of emergency un-blinding information</a:t>
            </a:r>
          </a:p>
        </p:txBody>
      </p:sp>
      <p:sp>
        <p:nvSpPr>
          <p:cNvPr id="5" name="Slide Number Placeholder 4"/>
          <p:cNvSpPr>
            <a:spLocks noGrp="1"/>
          </p:cNvSpPr>
          <p:nvPr>
            <p:ph type="sldNum" sz="quarter" idx="4"/>
          </p:nvPr>
        </p:nvSpPr>
        <p:spPr/>
        <p:txBody>
          <a:bodyPr/>
          <a:lstStyle/>
          <a:p>
            <a:fld id="{B3056149-F7D3-4DB1-8720-8E93BBB5A8C2}" type="slidenum">
              <a:rPr lang="en-US" smtClean="0"/>
              <a:pPr/>
              <a:t>40</a:t>
            </a:fld>
            <a:endParaRPr lang="en-US"/>
          </a:p>
        </p:txBody>
      </p:sp>
    </p:spTree>
    <p:extLst>
      <p:ext uri="{BB962C8B-B14F-4D97-AF65-F5344CB8AC3E}">
        <p14:creationId xmlns:p14="http://schemas.microsoft.com/office/powerpoint/2010/main" val="1777689155"/>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Adverse Event (AE) </a:t>
            </a:r>
          </a:p>
        </p:txBody>
      </p:sp>
      <p:sp>
        <p:nvSpPr>
          <p:cNvPr id="5" name="Content Placeholder 4"/>
          <p:cNvSpPr>
            <a:spLocks noGrp="1"/>
          </p:cNvSpPr>
          <p:nvPr>
            <p:ph type="body" sz="quarter" idx="10"/>
          </p:nvPr>
        </p:nvSpPr>
        <p:spPr/>
        <p:txBody>
          <a:bodyPr/>
          <a:lstStyle/>
          <a:p>
            <a:pPr marL="0" indent="0">
              <a:buNone/>
            </a:pPr>
            <a:r>
              <a:rPr lang="en-US" sz="2400" b="1"/>
              <a:t>AE= </a:t>
            </a:r>
            <a:r>
              <a:rPr lang="en-US" sz="2400"/>
              <a:t>Any untoward or unfavorable medical occurrence in a human subject, including any abnormal sign (for example, abnormal physical exam or laboratory finding), symptom, or disease, temporally associated with the subject’s participation in the research, </a:t>
            </a:r>
            <a:r>
              <a:rPr lang="en-US" sz="2400" u="sng"/>
              <a:t>whether or not considered related</a:t>
            </a:r>
            <a:r>
              <a:rPr lang="en-US" sz="2400"/>
              <a:t> to the subject’s participation in the research</a:t>
            </a:r>
          </a:p>
          <a:p>
            <a:pPr marL="0" indent="0">
              <a:buNone/>
            </a:pPr>
            <a:endParaRPr lang="en-US" sz="1800" i="1"/>
          </a:p>
          <a:p>
            <a:pPr marL="0" indent="0">
              <a:buNone/>
            </a:pPr>
            <a:r>
              <a:rPr lang="en-US" sz="2000"/>
              <a:t>See link below for additional information:</a:t>
            </a:r>
          </a:p>
          <a:p>
            <a:pPr marL="0" indent="0">
              <a:buNone/>
            </a:pPr>
            <a:r>
              <a:rPr lang="en-US" sz="2000">
                <a:hlinkClick r:id="rId3"/>
              </a:rPr>
              <a:t>http://www.hhs.gov/ohrp/policy/advevntguid.html#AA</a:t>
            </a:r>
            <a:endParaRPr lang="en-US" sz="2000"/>
          </a:p>
          <a:p>
            <a:pPr marL="0" indent="0">
              <a:buNone/>
            </a:pPr>
            <a:endParaRPr lang="en-US" sz="1800" i="1"/>
          </a:p>
        </p:txBody>
      </p:sp>
      <p:sp>
        <p:nvSpPr>
          <p:cNvPr id="6" name="Slide Number Placeholder 5"/>
          <p:cNvSpPr>
            <a:spLocks noGrp="1"/>
          </p:cNvSpPr>
          <p:nvPr>
            <p:ph type="sldNum" sz="quarter" idx="4"/>
          </p:nvPr>
        </p:nvSpPr>
        <p:spPr/>
        <p:txBody>
          <a:bodyPr/>
          <a:lstStyle/>
          <a:p>
            <a:fld id="{B3056149-F7D3-4DB1-8720-8E93BBB5A8C2}" type="slidenum">
              <a:rPr lang="en-US" smtClean="0"/>
              <a:pPr/>
              <a:t>41</a:t>
            </a:fld>
            <a:endParaRPr lang="en-US"/>
          </a:p>
        </p:txBody>
      </p:sp>
    </p:spTree>
    <p:extLst>
      <p:ext uri="{BB962C8B-B14F-4D97-AF65-F5344CB8AC3E}">
        <p14:creationId xmlns:p14="http://schemas.microsoft.com/office/powerpoint/2010/main" val="3988471934"/>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AE Grading Scale </a:t>
            </a:r>
          </a:p>
        </p:txBody>
      </p:sp>
      <p:pic>
        <p:nvPicPr>
          <p:cNvPr id="10" name="Picture 9" descr="This image is an example of an AE grading scale, which can also be found at the link on the bottom of the slide. ">
            <a:extLst>
              <a:ext uri="{FF2B5EF4-FFF2-40B4-BE49-F238E27FC236}">
                <a16:creationId xmlns:a16="http://schemas.microsoft.com/office/drawing/2014/main" id="{8CEB2784-6817-47EB-8C75-347F8647D7E3}"/>
              </a:ext>
            </a:extLst>
          </p:cNvPr>
          <p:cNvPicPr/>
          <p:nvPr/>
        </p:nvPicPr>
        <p:blipFill rotWithShape="1">
          <a:blip r:embed="rId3"/>
          <a:srcRect l="12287" t="21463" r="29914" b="9401"/>
          <a:stretch/>
        </p:blipFill>
        <p:spPr bwMode="auto">
          <a:xfrm>
            <a:off x="446086" y="1295399"/>
            <a:ext cx="8316914" cy="4629708"/>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432387" y="5925107"/>
            <a:ext cx="7300442" cy="461665"/>
          </a:xfrm>
          <a:prstGeom prst="rect">
            <a:avLst/>
          </a:prstGeom>
        </p:spPr>
        <p:txBody>
          <a:bodyPr wrap="square">
            <a:spAutoFit/>
          </a:bodyPr>
          <a:lstStyle/>
          <a:p>
            <a:r>
              <a:rPr lang="en-US" sz="1200">
                <a:solidFill>
                  <a:srgbClr val="000000"/>
                </a:solidFill>
                <a:latin typeface="Cambria" panose="02040503050406030204" pitchFamily="18" charset="0"/>
                <a:hlinkClick r:id="rId4"/>
              </a:rPr>
              <a:t>https://ctep.cancer.gov/protocolDevelopment/electronic_applications/docs/CTCAE_v5_Quick_Reference_8.5x11.pdf</a:t>
            </a:r>
            <a:endParaRPr lang="en-US" sz="1200">
              <a:solidFill>
                <a:srgbClr val="000000"/>
              </a:solidFill>
              <a:latin typeface="Cambria" panose="02040503050406030204" pitchFamily="18" charset="0"/>
            </a:endParaRPr>
          </a:p>
        </p:txBody>
      </p:sp>
      <p:sp>
        <p:nvSpPr>
          <p:cNvPr id="4" name="Slide Number Placeholder 3"/>
          <p:cNvSpPr>
            <a:spLocks noGrp="1"/>
          </p:cNvSpPr>
          <p:nvPr>
            <p:ph type="sldNum" sz="quarter" idx="4"/>
          </p:nvPr>
        </p:nvSpPr>
        <p:spPr/>
        <p:txBody>
          <a:bodyPr/>
          <a:lstStyle/>
          <a:p>
            <a:fld id="{B3056149-F7D3-4DB1-8720-8E93BBB5A8C2}" type="slidenum">
              <a:rPr lang="en-US" smtClean="0"/>
              <a:pPr/>
              <a:t>42</a:t>
            </a:fld>
            <a:endParaRPr lang="en-US"/>
          </a:p>
        </p:txBody>
      </p:sp>
    </p:spTree>
    <p:extLst>
      <p:ext uri="{BB962C8B-B14F-4D97-AF65-F5344CB8AC3E}">
        <p14:creationId xmlns:p14="http://schemas.microsoft.com/office/powerpoint/2010/main" val="2404904893"/>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Serious Adverse Events (SAE) </a:t>
            </a:r>
          </a:p>
        </p:txBody>
      </p:sp>
      <p:sp>
        <p:nvSpPr>
          <p:cNvPr id="3" name="Content Placeholder 2"/>
          <p:cNvSpPr>
            <a:spLocks noGrp="1"/>
          </p:cNvSpPr>
          <p:nvPr>
            <p:ph type="body" sz="quarter" idx="10"/>
          </p:nvPr>
        </p:nvSpPr>
        <p:spPr>
          <a:xfrm>
            <a:off x="446088" y="1334078"/>
            <a:ext cx="8275320" cy="5074098"/>
          </a:xfrm>
        </p:spPr>
        <p:txBody>
          <a:bodyPr/>
          <a:lstStyle/>
          <a:p>
            <a:r>
              <a:rPr lang="en-US" sz="2400" b="1"/>
              <a:t>SAE = </a:t>
            </a:r>
            <a:r>
              <a:rPr lang="en-US" sz="2400"/>
              <a:t>Any untoward medical occurrence that:</a:t>
            </a:r>
          </a:p>
          <a:p>
            <a:pPr lvl="1">
              <a:spcBef>
                <a:spcPts val="600"/>
              </a:spcBef>
            </a:pPr>
            <a:r>
              <a:rPr lang="en-US" sz="2200"/>
              <a:t>Results in death</a:t>
            </a:r>
          </a:p>
          <a:p>
            <a:pPr lvl="1">
              <a:spcBef>
                <a:spcPts val="600"/>
              </a:spcBef>
            </a:pPr>
            <a:r>
              <a:rPr lang="en-US" sz="2200"/>
              <a:t>Is life-threatening</a:t>
            </a:r>
          </a:p>
          <a:p>
            <a:pPr lvl="1">
              <a:spcBef>
                <a:spcPts val="600"/>
              </a:spcBef>
            </a:pPr>
            <a:r>
              <a:rPr lang="en-US" sz="2200"/>
              <a:t>Requires inpatient hospitalization or prolongation of existing hospitalization</a:t>
            </a:r>
          </a:p>
          <a:p>
            <a:pPr lvl="1">
              <a:spcBef>
                <a:spcPts val="600"/>
              </a:spcBef>
            </a:pPr>
            <a:r>
              <a:rPr lang="en-US" sz="2200"/>
              <a:t>Results in persistent or significant disability/incapacity</a:t>
            </a:r>
          </a:p>
          <a:p>
            <a:pPr lvl="1">
              <a:spcBef>
                <a:spcPts val="600"/>
              </a:spcBef>
            </a:pPr>
            <a:r>
              <a:rPr lang="en-US" sz="2200"/>
              <a:t>Is a congenital anomaly/birth defect</a:t>
            </a:r>
          </a:p>
          <a:p>
            <a:pPr lvl="1">
              <a:spcBef>
                <a:spcPts val="600"/>
              </a:spcBef>
            </a:pPr>
            <a:r>
              <a:rPr lang="en-US" sz="2200"/>
              <a:t>Any other adverse event that, based upon appropriate medical judgment, may jeopardize the subject’s health and may require medical or surgical intervention to prevent one of the other outcomes listed in this definition </a:t>
            </a:r>
          </a:p>
          <a:p>
            <a:pPr marL="339725" lvl="1" indent="0">
              <a:spcBef>
                <a:spcPts val="600"/>
              </a:spcBef>
              <a:buNone/>
            </a:pPr>
            <a:endParaRPr lang="en-US" sz="2200"/>
          </a:p>
          <a:p>
            <a:pPr marL="339725" lvl="1" indent="0">
              <a:spcBef>
                <a:spcPts val="600"/>
              </a:spcBef>
              <a:buNone/>
            </a:pPr>
            <a:r>
              <a:rPr lang="en-US" sz="2000"/>
              <a:t>See link below for additional information:</a:t>
            </a:r>
          </a:p>
          <a:p>
            <a:pPr marL="339725" lvl="1" indent="0">
              <a:spcBef>
                <a:spcPts val="600"/>
              </a:spcBef>
              <a:buNone/>
            </a:pPr>
            <a:r>
              <a:rPr lang="en-US" sz="2000">
                <a:hlinkClick r:id="rId3"/>
              </a:rPr>
              <a:t>http://www.hhs.gov/ohrp/policy/advevntguid.html#AA</a:t>
            </a:r>
            <a:endParaRPr lang="en-US" sz="2000"/>
          </a:p>
        </p:txBody>
      </p:sp>
      <p:sp>
        <p:nvSpPr>
          <p:cNvPr id="4" name="Slide Number Placeholder 3"/>
          <p:cNvSpPr>
            <a:spLocks noGrp="1"/>
          </p:cNvSpPr>
          <p:nvPr>
            <p:ph type="sldNum" sz="quarter" idx="4"/>
          </p:nvPr>
        </p:nvSpPr>
        <p:spPr/>
        <p:txBody>
          <a:bodyPr/>
          <a:lstStyle/>
          <a:p>
            <a:fld id="{B3056149-F7D3-4DB1-8720-8E93BBB5A8C2}" type="slidenum">
              <a:rPr lang="en-US" smtClean="0"/>
              <a:pPr/>
              <a:t>43</a:t>
            </a:fld>
            <a:endParaRPr lang="en-US"/>
          </a:p>
        </p:txBody>
      </p:sp>
    </p:spTree>
    <p:extLst>
      <p:ext uri="{BB962C8B-B14F-4D97-AF65-F5344CB8AC3E}">
        <p14:creationId xmlns:p14="http://schemas.microsoft.com/office/powerpoint/2010/main" val="456472989"/>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Recording AEs and SAEs </a:t>
            </a:r>
          </a:p>
        </p:txBody>
      </p:sp>
      <p:sp>
        <p:nvSpPr>
          <p:cNvPr id="3" name="Content Placeholder 2"/>
          <p:cNvSpPr>
            <a:spLocks noGrp="1"/>
          </p:cNvSpPr>
          <p:nvPr>
            <p:ph type="body" sz="quarter" idx="10"/>
          </p:nvPr>
        </p:nvSpPr>
        <p:spPr/>
        <p:txBody>
          <a:bodyPr/>
          <a:lstStyle/>
          <a:p>
            <a:pPr marL="342900" lvl="1" indent="-342900">
              <a:buSzPct val="120000"/>
            </a:pPr>
            <a:r>
              <a:rPr lang="en-US" sz="2400"/>
              <a:t>Each subject should be asked about the presence/absence of AEs at </a:t>
            </a:r>
            <a:r>
              <a:rPr lang="en-US" sz="2400" b="1"/>
              <a:t>every study visit</a:t>
            </a:r>
            <a:r>
              <a:rPr lang="en-US" sz="2400"/>
              <a:t>, including those conducted via telephone or electronically </a:t>
            </a:r>
          </a:p>
          <a:p>
            <a:pPr marL="342900" lvl="1" indent="-342900">
              <a:buSzPct val="100000"/>
              <a:buFontTx/>
              <a:buChar char="•"/>
            </a:pPr>
            <a:endParaRPr lang="en-US" sz="1000"/>
          </a:p>
          <a:p>
            <a:pPr marL="342900" lvl="1" indent="-342900">
              <a:buSzPct val="100000"/>
              <a:buFontTx/>
              <a:buChar char="•"/>
            </a:pPr>
            <a:r>
              <a:rPr lang="en-US" sz="2400"/>
              <a:t>Protocol should specify the timeframe for collecting AEs (e.g., starting at consent or baseline visit? Ending at last study visit or 30 days after?) </a:t>
            </a:r>
          </a:p>
          <a:p>
            <a:pPr marL="342900" lvl="1" indent="-342900">
              <a:buSzPct val="100000"/>
              <a:buFontTx/>
              <a:buChar char="•"/>
            </a:pPr>
            <a:endParaRPr lang="en-US" sz="1000"/>
          </a:p>
          <a:p>
            <a:pPr marL="342900" lvl="1" indent="-342900">
              <a:buSzPct val="100000"/>
              <a:buFontTx/>
              <a:buChar char="•"/>
            </a:pPr>
            <a:r>
              <a:rPr lang="en-US" sz="2400"/>
              <a:t>Protocol and/or MoP should have AE severity grading scale</a:t>
            </a:r>
          </a:p>
          <a:p>
            <a:pPr marL="742950" lvl="2" indent="-342900">
              <a:buSzPct val="100000"/>
            </a:pPr>
            <a:r>
              <a:rPr lang="en-US" sz="2000"/>
              <a:t>Include rules for classifying AEs that are characteristic of the study condition </a:t>
            </a:r>
          </a:p>
          <a:p>
            <a:pPr marL="742950" lvl="2" indent="-342900">
              <a:buSzPct val="100000"/>
            </a:pPr>
            <a:r>
              <a:rPr lang="en-US" sz="2000"/>
              <a:t>Helps ensure Co-Is are classifying AEs consistently </a:t>
            </a:r>
          </a:p>
          <a:p>
            <a:pPr marL="400050" lvl="2" indent="0">
              <a:buSzPct val="100000"/>
              <a:buNone/>
            </a:pPr>
            <a:endParaRPr lang="en-US" sz="1000"/>
          </a:p>
          <a:p>
            <a:pPr marL="285750" lvl="1" indent="-342900">
              <a:buSzPct val="120000"/>
            </a:pPr>
            <a:r>
              <a:rPr lang="en-US"/>
              <a:t>If a Co-I is unblinded they should not make any determinations of AE relationship to study treatment </a:t>
            </a:r>
          </a:p>
          <a:p>
            <a:pPr marL="285750" lvl="1" indent="-342900">
              <a:buSzPct val="100000"/>
            </a:pPr>
            <a:endParaRPr lang="en-US"/>
          </a:p>
          <a:p>
            <a:endParaRPr lang="en-US"/>
          </a:p>
        </p:txBody>
      </p:sp>
      <p:sp>
        <p:nvSpPr>
          <p:cNvPr id="4" name="Slide Number Placeholder 3"/>
          <p:cNvSpPr>
            <a:spLocks noGrp="1"/>
          </p:cNvSpPr>
          <p:nvPr>
            <p:ph type="sldNum" sz="quarter" idx="4"/>
          </p:nvPr>
        </p:nvSpPr>
        <p:spPr/>
        <p:txBody>
          <a:bodyPr/>
          <a:lstStyle/>
          <a:p>
            <a:fld id="{B3056149-F7D3-4DB1-8720-8E93BBB5A8C2}" type="slidenum">
              <a:rPr lang="en-US" smtClean="0"/>
              <a:pPr/>
              <a:t>44</a:t>
            </a:fld>
            <a:endParaRPr lang="en-US"/>
          </a:p>
        </p:txBody>
      </p:sp>
    </p:spTree>
    <p:extLst>
      <p:ext uri="{BB962C8B-B14F-4D97-AF65-F5344CB8AC3E}">
        <p14:creationId xmlns:p14="http://schemas.microsoft.com/office/powerpoint/2010/main" val="1305279789"/>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AE Documentation</a:t>
            </a:r>
          </a:p>
        </p:txBody>
      </p:sp>
      <p:sp>
        <p:nvSpPr>
          <p:cNvPr id="3" name="Content Placeholder 2"/>
          <p:cNvSpPr>
            <a:spLocks noGrp="1"/>
          </p:cNvSpPr>
          <p:nvPr>
            <p:ph type="body" sz="quarter" idx="10"/>
          </p:nvPr>
        </p:nvSpPr>
        <p:spPr>
          <a:xfrm>
            <a:off x="446088" y="1334078"/>
            <a:ext cx="8393112" cy="4870259"/>
          </a:xfrm>
        </p:spPr>
        <p:txBody>
          <a:bodyPr/>
          <a:lstStyle/>
          <a:p>
            <a:r>
              <a:rPr lang="en-US" sz="2400"/>
              <a:t>AEs should be clearly documented in each subject’s file</a:t>
            </a:r>
          </a:p>
          <a:p>
            <a:pPr marL="457200" lvl="1" indent="0">
              <a:buNone/>
            </a:pPr>
            <a:r>
              <a:rPr lang="en-US">
                <a:hlinkClick r:id="rId3"/>
              </a:rPr>
              <a:t>Subject AE Log</a:t>
            </a:r>
            <a:endParaRPr lang="en-US"/>
          </a:p>
          <a:p>
            <a:r>
              <a:rPr lang="en-US" sz="2400"/>
              <a:t>Adverse events and/or laboratory abnormalities identified in the protocol as critical to safety evaluations should be reported to the sponsor according to the reporting requirements and within the time periods specified by the sponsor in the protocol</a:t>
            </a:r>
          </a:p>
          <a:p>
            <a:r>
              <a:rPr lang="en-US" sz="2400"/>
              <a:t>There should be a log in the regulatory binder (or a note-to-file stating its electronic location) to summarize all AEs across subjects</a:t>
            </a:r>
          </a:p>
          <a:p>
            <a:pPr lvl="1"/>
            <a:r>
              <a:rPr lang="en-US"/>
              <a:t>Facilitates safety monitoring and helps identify AE trends across subjects </a:t>
            </a:r>
          </a:p>
          <a:p>
            <a:pPr lvl="1"/>
            <a:r>
              <a:rPr lang="en-US"/>
              <a:t>Facilitates overall AE reporting to IRB and DSMB </a:t>
            </a:r>
          </a:p>
          <a:p>
            <a:pPr lvl="1"/>
            <a:r>
              <a:rPr lang="en-US">
                <a:hlinkClick r:id="rId4"/>
              </a:rPr>
              <a:t>Study-wide AE Log</a:t>
            </a:r>
            <a:endParaRPr lang="en-US"/>
          </a:p>
          <a:p>
            <a:pPr lvl="1">
              <a:buFont typeface="Wingdings" panose="05000000000000000000" pitchFamily="2" charset="2"/>
              <a:buChar char="§"/>
            </a:pPr>
            <a:endParaRPr lang="en-US" sz="2000"/>
          </a:p>
          <a:p>
            <a:pPr lvl="1"/>
            <a:endParaRPr lang="en-US" sz="1800"/>
          </a:p>
          <a:p>
            <a:pPr marL="457200" lvl="1" indent="0">
              <a:buNone/>
            </a:pPr>
            <a:endParaRPr lang="en-US"/>
          </a:p>
        </p:txBody>
      </p:sp>
      <p:sp>
        <p:nvSpPr>
          <p:cNvPr id="4" name="Slide Number Placeholder 3"/>
          <p:cNvSpPr>
            <a:spLocks noGrp="1"/>
          </p:cNvSpPr>
          <p:nvPr>
            <p:ph type="sldNum" sz="quarter" idx="4"/>
          </p:nvPr>
        </p:nvSpPr>
        <p:spPr/>
        <p:txBody>
          <a:bodyPr/>
          <a:lstStyle/>
          <a:p>
            <a:fld id="{B3056149-F7D3-4DB1-8720-8E93BBB5A8C2}" type="slidenum">
              <a:rPr lang="en-US" smtClean="0"/>
              <a:pPr/>
              <a:t>45</a:t>
            </a:fld>
            <a:endParaRPr lang="en-US"/>
          </a:p>
        </p:txBody>
      </p:sp>
    </p:spTree>
    <p:extLst>
      <p:ext uri="{BB962C8B-B14F-4D97-AF65-F5344CB8AC3E}">
        <p14:creationId xmlns:p14="http://schemas.microsoft.com/office/powerpoint/2010/main" val="2627857950"/>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Subject-Specific AE Log</a:t>
            </a:r>
          </a:p>
        </p:txBody>
      </p:sp>
      <p:pic>
        <p:nvPicPr>
          <p:cNvPr id="1026" name="Picture 2" descr="This image is an example of a Subject-Specific AE 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794" y="1265199"/>
            <a:ext cx="6465904" cy="48084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p>
            <a:fld id="{B3056149-F7D3-4DB1-8720-8E93BBB5A8C2}" type="slidenum">
              <a:rPr lang="en-US" smtClean="0"/>
              <a:pPr/>
              <a:t>46</a:t>
            </a:fld>
            <a:endParaRPr lang="en-US"/>
          </a:p>
        </p:txBody>
      </p:sp>
    </p:spTree>
    <p:extLst>
      <p:ext uri="{BB962C8B-B14F-4D97-AF65-F5344CB8AC3E}">
        <p14:creationId xmlns:p14="http://schemas.microsoft.com/office/powerpoint/2010/main" val="3277106616"/>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SAE Documentation and Reporting</a:t>
            </a:r>
          </a:p>
        </p:txBody>
      </p:sp>
      <p:sp>
        <p:nvSpPr>
          <p:cNvPr id="3" name="Content Placeholder 2"/>
          <p:cNvSpPr>
            <a:spLocks noGrp="1"/>
          </p:cNvSpPr>
          <p:nvPr>
            <p:ph type="body" sz="quarter" idx="10"/>
          </p:nvPr>
        </p:nvSpPr>
        <p:spPr>
          <a:xfrm>
            <a:off x="243358" y="1232091"/>
            <a:ext cx="8393112" cy="5479288"/>
          </a:xfrm>
        </p:spPr>
        <p:txBody>
          <a:bodyPr/>
          <a:lstStyle/>
          <a:p>
            <a:r>
              <a:rPr lang="en-US" sz="2000"/>
              <a:t>All SAEs should be reported immediately to the sponsor except for those SAEs that the protocol or other document (e.g., Investigator's Brochure) identifies as not needing immediate reporting. The immediate reports should be followed promptly by detailed, written reports. The immediate and follow-up reports should identify subjects by unique code numbers assigned to the trial subjects rather than by the subjects' names, personal identification numbers, and/or addresses. The investigator should also comply with the applicable regulatory requirement(s) related to the reporting of unexpected serious adverse drug reactions to the regulatory authority(</a:t>
            </a:r>
            <a:r>
              <a:rPr lang="en-US" sz="2000" err="1"/>
              <a:t>ies</a:t>
            </a:r>
            <a:r>
              <a:rPr lang="en-US" sz="2000"/>
              <a:t>) and the IRB/IEC (</a:t>
            </a:r>
            <a:r>
              <a:rPr lang="en-US" sz="2000">
                <a:hlinkClick r:id="rId3"/>
              </a:rPr>
              <a:t>ICH-E6 GCP 4.11.</a:t>
            </a:r>
            <a:r>
              <a:rPr lang="en-US" sz="2000"/>
              <a:t>) </a:t>
            </a:r>
          </a:p>
          <a:p>
            <a:r>
              <a:rPr lang="en-US" sz="2000"/>
              <a:t>For reported deaths, the investigator should supply the sponsor and the IRB/IEC with any additional requested information (e.g., autopsy reports and terminal medical reports)</a:t>
            </a:r>
          </a:p>
          <a:p>
            <a:r>
              <a:rPr lang="en-US" sz="2000"/>
              <a:t>SAE Report Form: </a:t>
            </a:r>
          </a:p>
          <a:p>
            <a:pPr lvl="1"/>
            <a:r>
              <a:rPr lang="en-US" sz="1800"/>
              <a:t>Captures the details of the SAE and is typically sent to IRB, DSMB, Independent Safety Monitor, Medical Monitor, NIH, or other regulatory bodies as applicable</a:t>
            </a:r>
          </a:p>
          <a:p>
            <a:pPr lvl="1"/>
            <a:r>
              <a:rPr lang="en-US" sz="1800"/>
              <a:t>For IND/IDE studies, also report SAEs to FDA using FDA Form 3500A</a:t>
            </a:r>
          </a:p>
        </p:txBody>
      </p:sp>
      <p:sp>
        <p:nvSpPr>
          <p:cNvPr id="4" name="Slide Number Placeholder 3"/>
          <p:cNvSpPr>
            <a:spLocks noGrp="1"/>
          </p:cNvSpPr>
          <p:nvPr>
            <p:ph type="sldNum" sz="quarter" idx="4"/>
          </p:nvPr>
        </p:nvSpPr>
        <p:spPr/>
        <p:txBody>
          <a:bodyPr/>
          <a:lstStyle/>
          <a:p>
            <a:fld id="{B3056149-F7D3-4DB1-8720-8E93BBB5A8C2}" type="slidenum">
              <a:rPr lang="en-US" smtClean="0"/>
              <a:pPr/>
              <a:t>47</a:t>
            </a:fld>
            <a:endParaRPr lang="en-US"/>
          </a:p>
        </p:txBody>
      </p:sp>
    </p:spTree>
    <p:extLst>
      <p:ext uri="{BB962C8B-B14F-4D97-AF65-F5344CB8AC3E}">
        <p14:creationId xmlns:p14="http://schemas.microsoft.com/office/powerpoint/2010/main" val="2379007781"/>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97629B-1F87-431C-AF46-967C6F579AAE}"/>
              </a:ext>
            </a:extLst>
          </p:cNvPr>
          <p:cNvSpPr>
            <a:spLocks noGrp="1"/>
          </p:cNvSpPr>
          <p:nvPr>
            <p:ph type="title"/>
          </p:nvPr>
        </p:nvSpPr>
        <p:spPr/>
        <p:txBody>
          <a:bodyPr/>
          <a:lstStyle/>
          <a:p>
            <a:r>
              <a:rPr lang="en-US"/>
              <a:t>Safety Reporting</a:t>
            </a:r>
          </a:p>
        </p:txBody>
      </p:sp>
      <p:sp>
        <p:nvSpPr>
          <p:cNvPr id="2" name="Text Placeholder 1">
            <a:extLst>
              <a:ext uri="{FF2B5EF4-FFF2-40B4-BE49-F238E27FC236}">
                <a16:creationId xmlns:a16="http://schemas.microsoft.com/office/drawing/2014/main" id="{3CD9C542-6958-4EFA-B991-54DD9433E491}"/>
              </a:ext>
            </a:extLst>
          </p:cNvPr>
          <p:cNvSpPr>
            <a:spLocks noGrp="1"/>
          </p:cNvSpPr>
          <p:nvPr>
            <p:ph type="body" sz="quarter" idx="10"/>
          </p:nvPr>
        </p:nvSpPr>
        <p:spPr/>
        <p:txBody>
          <a:bodyPr>
            <a:normAutofit/>
          </a:bodyPr>
          <a:lstStyle/>
          <a:p>
            <a:pPr marL="0" indent="0">
              <a:buNone/>
            </a:pPr>
            <a:r>
              <a:rPr lang="en-US" kern="0"/>
              <a:t>(</a:t>
            </a:r>
            <a:r>
              <a:rPr lang="en-US">
                <a:hlinkClick r:id="rId2"/>
              </a:rPr>
              <a:t>ICH-E6 GCP 4.11.</a:t>
            </a:r>
            <a:r>
              <a:rPr lang="en-US"/>
              <a:t>) </a:t>
            </a:r>
          </a:p>
          <a:p>
            <a:pPr marL="0" indent="0">
              <a:buNone/>
            </a:pPr>
            <a:r>
              <a:rPr lang="en-US"/>
              <a:t>The investigator should comply with the applicable regulatory requirement(s) related to the reporting of unexpected serious adverse drug reactions to the regulatory authority(</a:t>
            </a:r>
            <a:r>
              <a:rPr lang="en-US" err="1"/>
              <a:t>ies</a:t>
            </a:r>
            <a:r>
              <a:rPr lang="en-US"/>
              <a:t>) and the IRB/IEC</a:t>
            </a:r>
          </a:p>
          <a:p>
            <a:pPr marL="0" indent="0">
              <a:buNone/>
            </a:pPr>
            <a:endParaRPr lang="en-US"/>
          </a:p>
          <a:p>
            <a:pPr marL="0" indent="0">
              <a:buNone/>
            </a:pPr>
            <a:r>
              <a:rPr lang="en-US" sz="2000"/>
              <a:t>See link below for additional information:</a:t>
            </a:r>
          </a:p>
          <a:p>
            <a:pPr marL="0" indent="0">
              <a:buNone/>
            </a:pPr>
            <a:r>
              <a:rPr lang="en-US" sz="2000">
                <a:hlinkClick r:id="rId3"/>
              </a:rPr>
              <a:t>https://www.fda.gov/media/71188/download</a:t>
            </a:r>
            <a:endParaRPr lang="en-US" sz="2000" i="1"/>
          </a:p>
          <a:p>
            <a:pPr marL="0" indent="0">
              <a:buNone/>
            </a:pPr>
            <a:endParaRPr lang="en-US"/>
          </a:p>
          <a:p>
            <a:pPr marL="0" indent="0">
              <a:buNone/>
            </a:pPr>
            <a:endParaRPr lang="en-US"/>
          </a:p>
          <a:p>
            <a:pPr marL="0" indent="0">
              <a:buNone/>
            </a:pPr>
            <a:endParaRPr lang="en-US"/>
          </a:p>
          <a:p>
            <a:pPr marL="0" indent="0">
              <a:buNone/>
            </a:pPr>
            <a:endParaRPr lang="en-US">
              <a:hlinkClick r:id="rId4"/>
            </a:endParaRPr>
          </a:p>
          <a:p>
            <a:pPr marL="0" indent="0">
              <a:buNone/>
            </a:pPr>
            <a:endParaRPr lang="en-US" sz="1500"/>
          </a:p>
          <a:p>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A401C2AC-091E-45FC-B6AF-9B3185012628}"/>
              </a:ext>
            </a:extLst>
          </p:cNvPr>
          <p:cNvSpPr>
            <a:spLocks noGrp="1"/>
          </p:cNvSpPr>
          <p:nvPr>
            <p:ph type="sldNum" sz="quarter" idx="4"/>
          </p:nvPr>
        </p:nvSpPr>
        <p:spPr/>
        <p:txBody>
          <a:bodyPr/>
          <a:lstStyle/>
          <a:p>
            <a:fld id="{0D720DA8-E26F-4FC9-963B-B7A4AC0D8FDC}" type="slidenum">
              <a:rPr lang="en-US" smtClean="0"/>
              <a:pPr/>
              <a:t>48</a:t>
            </a:fld>
            <a:endParaRPr lang="en-US"/>
          </a:p>
        </p:txBody>
      </p:sp>
    </p:spTree>
    <p:extLst>
      <p:ext uri="{BB962C8B-B14F-4D97-AF65-F5344CB8AC3E}">
        <p14:creationId xmlns:p14="http://schemas.microsoft.com/office/powerpoint/2010/main" val="536943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0FD6A9-2AA7-45F7-8351-08E7BA324116}"/>
              </a:ext>
            </a:extLst>
          </p:cNvPr>
          <p:cNvSpPr>
            <a:spLocks noGrp="1"/>
          </p:cNvSpPr>
          <p:nvPr>
            <p:ph type="title"/>
          </p:nvPr>
        </p:nvSpPr>
        <p:spPr/>
        <p:txBody>
          <a:bodyPr/>
          <a:lstStyle/>
          <a:p>
            <a:r>
              <a:rPr lang="en-US"/>
              <a:t>Adverse Drug Reaction (ADR)</a:t>
            </a:r>
          </a:p>
        </p:txBody>
      </p:sp>
      <p:sp>
        <p:nvSpPr>
          <p:cNvPr id="2" name="Text Placeholder 1">
            <a:extLst>
              <a:ext uri="{FF2B5EF4-FFF2-40B4-BE49-F238E27FC236}">
                <a16:creationId xmlns:a16="http://schemas.microsoft.com/office/drawing/2014/main" id="{81AD461D-8E66-442D-BD6D-9409DD42E6AA}"/>
              </a:ext>
            </a:extLst>
          </p:cNvPr>
          <p:cNvSpPr>
            <a:spLocks noGrp="1"/>
          </p:cNvSpPr>
          <p:nvPr>
            <p:ph type="body" sz="quarter" idx="10"/>
          </p:nvPr>
        </p:nvSpPr>
        <p:spPr>
          <a:xfrm>
            <a:off x="446088" y="1334078"/>
            <a:ext cx="8275320" cy="5074098"/>
          </a:xfrm>
        </p:spPr>
        <p:txBody>
          <a:bodyPr>
            <a:normAutofit lnSpcReduction="10000"/>
          </a:bodyPr>
          <a:lstStyle/>
          <a:p>
            <a:r>
              <a:rPr lang="en-US" sz="2400">
                <a:hlinkClick r:id="rId2"/>
              </a:rPr>
              <a:t>ICH-E6 GCP 1.1. </a:t>
            </a:r>
            <a:r>
              <a:rPr lang="en-US" sz="2400"/>
              <a:t>defines ADR in the context of:</a:t>
            </a:r>
            <a:endParaRPr lang="en-US" sz="2600"/>
          </a:p>
          <a:p>
            <a:pPr lvl="1"/>
            <a:r>
              <a:rPr lang="en-US" sz="2200" b="1"/>
              <a:t>Pre-approval clinical experience with a new medicinal product or its new usages</a:t>
            </a:r>
            <a:r>
              <a:rPr lang="en-US" sz="2200"/>
              <a:t>, particularly as the therapeutic dose(s) may not be established: all noxious and unintended responses to a medicinal product related to any dose should be considered adverse drug reactions. The phrase “responses to a medicinal product” means that a causal relationship between a medicinal product and an adverse event is at least a reasonable possibility, i.e., the relationship cannot be ruled out</a:t>
            </a:r>
            <a:endParaRPr lang="en-US"/>
          </a:p>
          <a:p>
            <a:pPr lvl="1"/>
            <a:endParaRPr lang="en-US" sz="2200"/>
          </a:p>
          <a:p>
            <a:pPr lvl="1"/>
            <a:r>
              <a:rPr lang="en-US" sz="2200" b="1"/>
              <a:t>Marketed medicinal products</a:t>
            </a:r>
            <a:r>
              <a:rPr lang="en-US" sz="2200"/>
              <a:t>: a response to a drug which is noxious and unintended and which occurs at doses normally used in man for prophylaxis, diagnosis, or therapy of diseases or for modification of physiological function (see the </a:t>
            </a:r>
            <a:r>
              <a:rPr lang="en-US" sz="2200">
                <a:hlinkClick r:id="rId3"/>
              </a:rPr>
              <a:t>ICH Guideline for Clinical Safety Data Management</a:t>
            </a:r>
            <a:r>
              <a:rPr lang="en-US" sz="2200"/>
              <a:t>: Definitions and Standards for Expedited Reporting)</a:t>
            </a:r>
          </a:p>
        </p:txBody>
      </p:sp>
      <p:sp>
        <p:nvSpPr>
          <p:cNvPr id="4" name="Slide Number Placeholder 3">
            <a:extLst>
              <a:ext uri="{FF2B5EF4-FFF2-40B4-BE49-F238E27FC236}">
                <a16:creationId xmlns:a16="http://schemas.microsoft.com/office/drawing/2014/main" id="{068F6D0D-6B1D-43A3-90AC-E30F9C82CAF7}"/>
              </a:ext>
            </a:extLst>
          </p:cNvPr>
          <p:cNvSpPr>
            <a:spLocks noGrp="1"/>
          </p:cNvSpPr>
          <p:nvPr>
            <p:ph type="sldNum" sz="quarter" idx="4"/>
          </p:nvPr>
        </p:nvSpPr>
        <p:spPr/>
        <p:txBody>
          <a:bodyPr/>
          <a:lstStyle/>
          <a:p>
            <a:fld id="{0D720DA8-E26F-4FC9-963B-B7A4AC0D8FDC}" type="slidenum">
              <a:rPr lang="en-US" smtClean="0"/>
              <a:pPr/>
              <a:t>49</a:t>
            </a:fld>
            <a:endParaRPr lang="en-US"/>
          </a:p>
        </p:txBody>
      </p:sp>
    </p:spTree>
    <p:extLst>
      <p:ext uri="{BB962C8B-B14F-4D97-AF65-F5344CB8AC3E}">
        <p14:creationId xmlns:p14="http://schemas.microsoft.com/office/powerpoint/2010/main" val="736896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a:t>Good Clinical Practice (GCP)</a:t>
            </a:r>
          </a:p>
        </p:txBody>
      </p:sp>
      <p:sp>
        <p:nvSpPr>
          <p:cNvPr id="5" name="Content Placeholder 4"/>
          <p:cNvSpPr>
            <a:spLocks noGrp="1"/>
          </p:cNvSpPr>
          <p:nvPr>
            <p:ph type="body" sz="quarter" idx="10"/>
          </p:nvPr>
        </p:nvSpPr>
        <p:spPr/>
        <p:txBody>
          <a:bodyPr>
            <a:normAutofit fontScale="92500" lnSpcReduction="10000"/>
          </a:bodyPr>
          <a:lstStyle/>
          <a:p>
            <a:pPr>
              <a:spcBef>
                <a:spcPts val="600"/>
              </a:spcBef>
              <a:spcAft>
                <a:spcPts val="600"/>
              </a:spcAft>
              <a:buNone/>
            </a:pPr>
            <a:r>
              <a:rPr lang="en-US" sz="3000"/>
              <a:t>What is GCP? </a:t>
            </a:r>
          </a:p>
          <a:p>
            <a:pPr>
              <a:spcBef>
                <a:spcPts val="600"/>
              </a:spcBef>
              <a:spcAft>
                <a:spcPts val="600"/>
              </a:spcAft>
            </a:pPr>
            <a:r>
              <a:rPr lang="en-US" sz="3000"/>
              <a:t>International Conference on Harmonisation Good Clinical Practices </a:t>
            </a:r>
            <a:r>
              <a:rPr lang="en-US" sz="3000">
                <a:solidFill>
                  <a:schemeClr val="accent2">
                    <a:lumMod val="50000"/>
                  </a:schemeClr>
                </a:solidFill>
              </a:rPr>
              <a:t>(</a:t>
            </a:r>
            <a:r>
              <a:rPr lang="en-US" sz="3000">
                <a:solidFill>
                  <a:schemeClr val="accent2">
                    <a:lumMod val="50000"/>
                  </a:schemeClr>
                </a:solidFill>
                <a:hlinkClick r:id="rId3"/>
              </a:rPr>
              <a:t>ICH-E6 GCP</a:t>
            </a:r>
            <a:r>
              <a:rPr lang="en-US" sz="3000">
                <a:solidFill>
                  <a:schemeClr val="accent2">
                    <a:lumMod val="50000"/>
                  </a:schemeClr>
                </a:solidFill>
              </a:rPr>
              <a:t>) </a:t>
            </a:r>
            <a:r>
              <a:rPr lang="en-US" sz="3000"/>
              <a:t>guidelines:</a:t>
            </a:r>
            <a:endParaRPr lang="en-US" sz="3000">
              <a:solidFill>
                <a:schemeClr val="accent2">
                  <a:lumMod val="50000"/>
                </a:schemeClr>
              </a:solidFill>
            </a:endParaRPr>
          </a:p>
          <a:p>
            <a:pPr lvl="1">
              <a:spcBef>
                <a:spcPts val="600"/>
              </a:spcBef>
              <a:spcAft>
                <a:spcPts val="600"/>
              </a:spcAft>
            </a:pPr>
            <a:r>
              <a:rPr lang="en-US" sz="3000"/>
              <a:t>Widely accepted international research standards</a:t>
            </a:r>
          </a:p>
          <a:p>
            <a:pPr>
              <a:spcBef>
                <a:spcPts val="600"/>
              </a:spcBef>
              <a:spcAft>
                <a:spcPts val="600"/>
              </a:spcAft>
            </a:pPr>
            <a:r>
              <a:rPr lang="en-US" sz="3000"/>
              <a:t>A standard for the design, conduct, performance, monitoring, auditing, recording, analyses, and reporting of clinical trials</a:t>
            </a:r>
          </a:p>
          <a:p>
            <a:pPr>
              <a:spcBef>
                <a:spcPts val="600"/>
              </a:spcBef>
              <a:spcAft>
                <a:spcPts val="600"/>
              </a:spcAft>
            </a:pPr>
            <a:r>
              <a:rPr lang="en-US" sz="3000"/>
              <a:t>Provides assurance that the data and reported results are credible and accurate, and that the rights, integrity, and confidentiality of study subjects are protected</a:t>
            </a:r>
          </a:p>
          <a:p>
            <a:pPr marL="0" indent="0">
              <a:spcBef>
                <a:spcPts val="500"/>
              </a:spcBef>
              <a:buNone/>
            </a:pPr>
            <a:endParaRPr lang="en-US"/>
          </a:p>
        </p:txBody>
      </p:sp>
      <p:sp>
        <p:nvSpPr>
          <p:cNvPr id="2" name="Slide Number Placeholder 1"/>
          <p:cNvSpPr>
            <a:spLocks noGrp="1"/>
          </p:cNvSpPr>
          <p:nvPr>
            <p:ph type="sldNum" sz="quarter" idx="4"/>
          </p:nvPr>
        </p:nvSpPr>
        <p:spPr/>
        <p:txBody>
          <a:bodyPr/>
          <a:lstStyle/>
          <a:p>
            <a:fld id="{B3056149-F7D3-4DB1-8720-8E93BBB5A8C2}" type="slidenum">
              <a:rPr lang="en-US" smtClean="0"/>
              <a:pPr/>
              <a:t>5</a:t>
            </a:fld>
            <a:endParaRPr lang="en-US"/>
          </a:p>
        </p:txBody>
      </p:sp>
    </p:spTree>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FDA Safety Reporting  - FDA Form 3500A</a:t>
            </a:r>
          </a:p>
        </p:txBody>
      </p:sp>
      <p:sp>
        <p:nvSpPr>
          <p:cNvPr id="4" name="Rectangle 3"/>
          <p:cNvSpPr/>
          <p:nvPr/>
        </p:nvSpPr>
        <p:spPr>
          <a:xfrm>
            <a:off x="1219201" y="6306747"/>
            <a:ext cx="5638800" cy="276999"/>
          </a:xfrm>
          <a:prstGeom prst="rect">
            <a:avLst/>
          </a:prstGeom>
        </p:spPr>
        <p:txBody>
          <a:bodyPr wrap="square">
            <a:spAutoFit/>
          </a:bodyPr>
          <a:lstStyle/>
          <a:p>
            <a:pPr algn="l"/>
            <a:r>
              <a:rPr lang="en-US" sz="1200">
                <a:solidFill>
                  <a:srgbClr val="000000"/>
                </a:solidFill>
                <a:hlinkClick r:id="rId2"/>
              </a:rPr>
              <a:t>http://www.fda.gov/Safety/MedWatch/HowToReport/DownloadForms/default.htm</a:t>
            </a:r>
            <a:r>
              <a:rPr lang="en-US" sz="1200">
                <a:solidFill>
                  <a:srgbClr val="000000"/>
                </a:solidFill>
              </a:rPr>
              <a:t> </a:t>
            </a:r>
          </a:p>
        </p:txBody>
      </p:sp>
      <p:sp>
        <p:nvSpPr>
          <p:cNvPr id="3" name="Content Placeholder 2"/>
          <p:cNvSpPr>
            <a:spLocks noGrp="1"/>
          </p:cNvSpPr>
          <p:nvPr>
            <p:ph type="body" sz="quarter" idx="10"/>
          </p:nvPr>
        </p:nvSpPr>
        <p:spPr>
          <a:xfrm>
            <a:off x="446088" y="1334078"/>
            <a:ext cx="2532555" cy="4870259"/>
          </a:xfrm>
        </p:spPr>
        <p:txBody>
          <a:bodyPr/>
          <a:lstStyle/>
          <a:p>
            <a:pPr marL="288925" indent="-288925" defTabSz="923925">
              <a:spcBef>
                <a:spcPct val="0"/>
              </a:spcBef>
              <a:spcAft>
                <a:spcPct val="50000"/>
              </a:spcAft>
              <a:buClr>
                <a:schemeClr val="tx1"/>
              </a:buClr>
            </a:pPr>
            <a:r>
              <a:rPr lang="en-US" altLang="en-US" sz="2400"/>
              <a:t>Any unexpected fatal or life-threatening experience associated with drug use = </a:t>
            </a:r>
            <a:r>
              <a:rPr lang="en-US" altLang="en-US" sz="2400" b="1"/>
              <a:t>7 </a:t>
            </a:r>
            <a:r>
              <a:rPr lang="en-US" altLang="en-US" sz="2400"/>
              <a:t>calendar days</a:t>
            </a:r>
          </a:p>
          <a:p>
            <a:pPr marL="288925" indent="-288925" defTabSz="923925">
              <a:spcBef>
                <a:spcPct val="0"/>
              </a:spcBef>
              <a:spcAft>
                <a:spcPct val="50000"/>
              </a:spcAft>
              <a:buClr>
                <a:schemeClr val="tx1"/>
              </a:buClr>
            </a:pPr>
            <a:r>
              <a:rPr lang="en-US" altLang="en-US" sz="2400"/>
              <a:t>Any unexpected, serious adverse experience associated with drug use = </a:t>
            </a:r>
            <a:r>
              <a:rPr lang="en-US" altLang="en-US" sz="2400" b="1"/>
              <a:t>15 </a:t>
            </a:r>
            <a:r>
              <a:rPr lang="en-US" altLang="en-US" sz="2400"/>
              <a:t>calendar days</a:t>
            </a:r>
          </a:p>
        </p:txBody>
      </p:sp>
      <p:pic>
        <p:nvPicPr>
          <p:cNvPr id="5123" name="Picture 3" descr="This image is an example of the FDA Form 3500A."/>
          <p:cNvPicPr>
            <a:picLocks noChangeAspect="1" noChangeArrowheads="1"/>
          </p:cNvPicPr>
          <p:nvPr/>
        </p:nvPicPr>
        <p:blipFill rotWithShape="1">
          <a:blip r:embed="rId3">
            <a:extLst>
              <a:ext uri="{28A0092B-C50C-407E-A947-70E740481C1C}">
                <a14:useLocalDpi xmlns:a14="http://schemas.microsoft.com/office/drawing/2010/main" val="0"/>
              </a:ext>
            </a:extLst>
          </a:blip>
          <a:srcRect t="1125" r="1029"/>
          <a:stretch/>
        </p:blipFill>
        <p:spPr bwMode="auto">
          <a:xfrm>
            <a:off x="2978643" y="1219200"/>
            <a:ext cx="4724399" cy="49351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4"/>
          </p:nvPr>
        </p:nvSpPr>
        <p:spPr/>
        <p:txBody>
          <a:bodyPr/>
          <a:lstStyle/>
          <a:p>
            <a:fld id="{B3056149-F7D3-4DB1-8720-8E93BBB5A8C2}" type="slidenum">
              <a:rPr lang="en-US" smtClean="0"/>
              <a:pPr/>
              <a:t>50</a:t>
            </a:fld>
            <a:endParaRPr lang="en-US"/>
          </a:p>
        </p:txBody>
      </p:sp>
    </p:spTree>
    <p:extLst>
      <p:ext uri="{BB962C8B-B14F-4D97-AF65-F5344CB8AC3E}">
        <p14:creationId xmlns:p14="http://schemas.microsoft.com/office/powerpoint/2010/main" val="1299409487"/>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hlinkClick r:id="rId3"/>
              </a:rPr>
              <a:t>NIMH Reportable Events Policy</a:t>
            </a:r>
            <a:endParaRPr lang="en-US" b="1"/>
          </a:p>
        </p:txBody>
      </p:sp>
      <p:graphicFrame>
        <p:nvGraphicFramePr>
          <p:cNvPr id="8" name="Table 8">
            <a:extLst>
              <a:ext uri="{FF2B5EF4-FFF2-40B4-BE49-F238E27FC236}">
                <a16:creationId xmlns:a16="http://schemas.microsoft.com/office/drawing/2014/main" id="{566280AA-0B15-475D-8B1D-D75D21912775}"/>
              </a:ext>
            </a:extLst>
          </p:cNvPr>
          <p:cNvGraphicFramePr>
            <a:graphicFrameLocks noGrp="1"/>
          </p:cNvGraphicFramePr>
          <p:nvPr>
            <p:extLst>
              <p:ext uri="{D42A27DB-BD31-4B8C-83A1-F6EECF244321}">
                <p14:modId xmlns:p14="http://schemas.microsoft.com/office/powerpoint/2010/main" val="2509871968"/>
              </p:ext>
            </p:extLst>
          </p:nvPr>
        </p:nvGraphicFramePr>
        <p:xfrm>
          <a:off x="272889" y="1267824"/>
          <a:ext cx="8621713" cy="5023073"/>
        </p:xfrm>
        <a:graphic>
          <a:graphicData uri="http://schemas.openxmlformats.org/drawingml/2006/table">
            <a:tbl>
              <a:tblPr firstRow="1" bandRow="1">
                <a:tableStyleId>{5C22544A-7EE6-4342-B048-85BDC9FD1C3A}</a:tableStyleId>
              </a:tblPr>
              <a:tblGrid>
                <a:gridCol w="2045830">
                  <a:extLst>
                    <a:ext uri="{9D8B030D-6E8A-4147-A177-3AD203B41FA5}">
                      <a16:colId xmlns:a16="http://schemas.microsoft.com/office/drawing/2014/main" val="1172535615"/>
                    </a:ext>
                  </a:extLst>
                </a:gridCol>
                <a:gridCol w="4968445">
                  <a:extLst>
                    <a:ext uri="{9D8B030D-6E8A-4147-A177-3AD203B41FA5}">
                      <a16:colId xmlns:a16="http://schemas.microsoft.com/office/drawing/2014/main" val="866946846"/>
                    </a:ext>
                  </a:extLst>
                </a:gridCol>
                <a:gridCol w="1607438">
                  <a:extLst>
                    <a:ext uri="{9D8B030D-6E8A-4147-A177-3AD203B41FA5}">
                      <a16:colId xmlns:a16="http://schemas.microsoft.com/office/drawing/2014/main" val="3229661736"/>
                    </a:ext>
                  </a:extLst>
                </a:gridCol>
              </a:tblGrid>
              <a:tr h="243543">
                <a:tc>
                  <a:txBody>
                    <a:bodyPr/>
                    <a:lstStyle/>
                    <a:p>
                      <a:pPr algn="ctr" fontAlgn="t" latinLnBrk="0"/>
                      <a:r>
                        <a:rPr lang="en-US" sz="1200" b="1">
                          <a:solidFill>
                            <a:srgbClr val="000000"/>
                          </a:solidFill>
                          <a:effectLst/>
                          <a:latin typeface="+mj-lt"/>
                        </a:rPr>
                        <a:t>Reportable Event</a:t>
                      </a:r>
                      <a:endParaRPr lang="en-US" sz="1200">
                        <a:solidFill>
                          <a:srgbClr val="000000"/>
                        </a:solidFill>
                        <a:effectLst/>
                        <a:latin typeface="+mj-lt"/>
                      </a:endParaRPr>
                    </a:p>
                  </a:txBody>
                  <a:tcPr marL="10281" marR="10281" marT="10281" marB="10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t" latinLnBrk="0"/>
                      <a:r>
                        <a:rPr lang="en-US" sz="1200" b="1">
                          <a:solidFill>
                            <a:srgbClr val="000000"/>
                          </a:solidFill>
                          <a:effectLst/>
                          <a:latin typeface="+mj-lt"/>
                        </a:rPr>
                        <a:t>When is Event Reported to the NIMH</a:t>
                      </a:r>
                      <a:endParaRPr lang="en-US" sz="1200">
                        <a:solidFill>
                          <a:srgbClr val="000000"/>
                        </a:solidFill>
                        <a:effectLst/>
                        <a:latin typeface="+mj-lt"/>
                      </a:endParaRPr>
                    </a:p>
                  </a:txBody>
                  <a:tcPr marL="10281" marR="10281" marT="10281" marB="10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t" latinLnBrk="0"/>
                      <a:r>
                        <a:rPr lang="en-US" sz="1200" b="1">
                          <a:solidFill>
                            <a:srgbClr val="000000"/>
                          </a:solidFill>
                          <a:effectLst/>
                          <a:latin typeface="+mj-lt"/>
                        </a:rPr>
                        <a:t>Reported By</a:t>
                      </a:r>
                      <a:endParaRPr lang="en-US" sz="1200">
                        <a:solidFill>
                          <a:srgbClr val="000000"/>
                        </a:solidFill>
                        <a:effectLst/>
                        <a:latin typeface="+mj-lt"/>
                      </a:endParaRPr>
                    </a:p>
                  </a:txBody>
                  <a:tcPr marL="10281" marR="10281" marT="10281" marB="10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981889967"/>
                  </a:ext>
                </a:extLst>
              </a:tr>
              <a:tr h="1089004">
                <a:tc>
                  <a:txBody>
                    <a:bodyPr/>
                    <a:lstStyle/>
                    <a:p>
                      <a:pPr algn="ctr" fontAlgn="t" latinLnBrk="0"/>
                      <a:r>
                        <a:rPr lang="en-US" sz="1400">
                          <a:solidFill>
                            <a:srgbClr val="000000"/>
                          </a:solidFill>
                          <a:effectLst/>
                          <a:latin typeface="+mj-lt"/>
                        </a:rPr>
                        <a:t>IRB/ISM/DSMB/OHRP/FDA Suspensions or Terminations</a:t>
                      </a:r>
                    </a:p>
                  </a:txBody>
                  <a:tcPr marL="10281" marR="10281" marT="10281" marB="10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latinLnBrk="0"/>
                      <a:r>
                        <a:rPr lang="en-US" sz="1400">
                          <a:solidFill>
                            <a:srgbClr val="000000"/>
                          </a:solidFill>
                          <a:effectLst/>
                          <a:latin typeface="+mj-lt"/>
                        </a:rPr>
                        <a:t>Any suspension or termination of approval must include a statement of the reason(s) for the action and must be reported promptly to the NIMH PO within </a:t>
                      </a:r>
                      <a:r>
                        <a:rPr lang="en-US" sz="1400" b="1">
                          <a:solidFill>
                            <a:schemeClr val="accent1">
                              <a:lumMod val="75000"/>
                            </a:schemeClr>
                          </a:solidFill>
                          <a:effectLst/>
                          <a:latin typeface="+mj-lt"/>
                        </a:rPr>
                        <a:t>3 business days of receipt</a:t>
                      </a:r>
                      <a:r>
                        <a:rPr lang="en-US" sz="1400" b="1">
                          <a:solidFill>
                            <a:srgbClr val="000000"/>
                          </a:solidFill>
                          <a:effectLst/>
                          <a:latin typeface="+mj-lt"/>
                        </a:rPr>
                        <a:t>.</a:t>
                      </a:r>
                      <a:endParaRPr lang="en-US" sz="1400">
                        <a:solidFill>
                          <a:srgbClr val="000000"/>
                        </a:solidFill>
                        <a:effectLst/>
                        <a:latin typeface="+mj-lt"/>
                      </a:endParaRPr>
                    </a:p>
                  </a:txBody>
                  <a:tcPr marL="10281" marR="10281" marT="10281" marB="10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latinLnBrk="0"/>
                      <a:r>
                        <a:rPr lang="en-US" sz="1400">
                          <a:solidFill>
                            <a:srgbClr val="000000"/>
                          </a:solidFill>
                          <a:effectLst/>
                          <a:latin typeface="+mj-lt"/>
                        </a:rPr>
                        <a:t>Regulatory or Monitoring Entity and Investigator</a:t>
                      </a:r>
                    </a:p>
                  </a:txBody>
                  <a:tcPr marL="10281" marR="10281" marT="10281" marB="10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8682803"/>
                  </a:ext>
                </a:extLst>
              </a:tr>
              <a:tr h="685488">
                <a:tc>
                  <a:txBody>
                    <a:bodyPr/>
                    <a:lstStyle/>
                    <a:p>
                      <a:pPr algn="ctr" fontAlgn="t" latinLnBrk="0"/>
                      <a:r>
                        <a:rPr lang="en-US" sz="1400">
                          <a:solidFill>
                            <a:srgbClr val="000000"/>
                          </a:solidFill>
                          <a:effectLst/>
                          <a:latin typeface="+mj-lt"/>
                        </a:rPr>
                        <a:t>Deaths related to study participation</a:t>
                      </a:r>
                    </a:p>
                  </a:txBody>
                  <a:tcPr marL="10281" marR="10281" marT="10281" marB="10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latinLnBrk="0"/>
                      <a:r>
                        <a:rPr lang="en-US" sz="1400">
                          <a:solidFill>
                            <a:srgbClr val="000000"/>
                          </a:solidFill>
                          <a:effectLst/>
                          <a:latin typeface="+mj-lt"/>
                        </a:rPr>
                        <a:t>Deaths must be reported immediately (no later than within </a:t>
                      </a:r>
                      <a:r>
                        <a:rPr lang="en-US" sz="1400" b="1">
                          <a:solidFill>
                            <a:schemeClr val="accent1">
                              <a:lumMod val="75000"/>
                            </a:schemeClr>
                          </a:solidFill>
                          <a:effectLst/>
                          <a:latin typeface="+mj-lt"/>
                        </a:rPr>
                        <a:t>5 business days)</a:t>
                      </a:r>
                      <a:r>
                        <a:rPr lang="en-US" sz="1400">
                          <a:solidFill>
                            <a:srgbClr val="000000"/>
                          </a:solidFill>
                          <a:effectLst/>
                          <a:latin typeface="+mj-lt"/>
                        </a:rPr>
                        <a:t> of the principal investigator first learning of the death.</a:t>
                      </a:r>
                    </a:p>
                  </a:txBody>
                  <a:tcPr marL="10281" marR="10281" marT="10281" marB="10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latinLnBrk="0"/>
                      <a:r>
                        <a:rPr lang="en-US" sz="1400">
                          <a:solidFill>
                            <a:srgbClr val="000000"/>
                          </a:solidFill>
                          <a:effectLst/>
                          <a:latin typeface="+mj-lt"/>
                        </a:rPr>
                        <a:t>Investigator</a:t>
                      </a:r>
                    </a:p>
                  </a:txBody>
                  <a:tcPr marL="10281" marR="10281" marT="10281" marB="10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8275468"/>
                  </a:ext>
                </a:extLst>
              </a:tr>
              <a:tr h="640989">
                <a:tc>
                  <a:txBody>
                    <a:bodyPr/>
                    <a:lstStyle/>
                    <a:p>
                      <a:pPr algn="ctr" fontAlgn="t" latinLnBrk="0"/>
                      <a:r>
                        <a:rPr lang="en-US" sz="1400">
                          <a:solidFill>
                            <a:srgbClr val="000000"/>
                          </a:solidFill>
                          <a:effectLst/>
                          <a:latin typeface="+mj-lt"/>
                        </a:rPr>
                        <a:t>Unexpected </a:t>
                      </a:r>
                      <a:r>
                        <a:rPr lang="en-US" sz="1400" u="none" strike="noStrike">
                          <a:solidFill>
                            <a:srgbClr val="000000"/>
                          </a:solidFill>
                          <a:effectLst/>
                          <a:latin typeface="+mj-lt"/>
                          <a:hlinkClick r:id="rId4"/>
                        </a:rPr>
                        <a:t> </a:t>
                      </a:r>
                      <a:r>
                        <a:rPr lang="en-US" sz="1400" u="sng" strike="noStrike">
                          <a:solidFill>
                            <a:schemeClr val="accent1">
                              <a:lumMod val="75000"/>
                            </a:schemeClr>
                          </a:solidFill>
                          <a:effectLst/>
                          <a:latin typeface="+mj-lt"/>
                          <a:hlinkClick r:id="rId5"/>
                        </a:rPr>
                        <a:t>Serious Adverse Events</a:t>
                      </a:r>
                      <a:r>
                        <a:rPr lang="en-US" sz="1400" u="sng" strike="noStrike" baseline="0">
                          <a:solidFill>
                            <a:schemeClr val="accent1">
                              <a:lumMod val="75000"/>
                            </a:schemeClr>
                          </a:solidFill>
                          <a:effectLst/>
                          <a:latin typeface="+mj-lt"/>
                          <a:hlinkClick r:id="rId5"/>
                        </a:rPr>
                        <a:t> </a:t>
                      </a:r>
                      <a:r>
                        <a:rPr lang="en-US" sz="1400">
                          <a:solidFill>
                            <a:srgbClr val="000000"/>
                          </a:solidFill>
                          <a:effectLst/>
                          <a:latin typeface="+mj-lt"/>
                        </a:rPr>
                        <a:t>related to study participation</a:t>
                      </a:r>
                    </a:p>
                  </a:txBody>
                  <a:tcPr marL="10281" marR="10281" marT="10281" marB="10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latinLnBrk="0"/>
                      <a:r>
                        <a:rPr lang="en-US" sz="1400">
                          <a:solidFill>
                            <a:srgbClr val="000000"/>
                          </a:solidFill>
                          <a:effectLst/>
                          <a:latin typeface="+mj-lt"/>
                        </a:rPr>
                        <a:t>Reported to the NIMH PO within </a:t>
                      </a:r>
                      <a:r>
                        <a:rPr lang="en-US" sz="1400" b="1">
                          <a:solidFill>
                            <a:schemeClr val="accent1">
                              <a:lumMod val="75000"/>
                            </a:schemeClr>
                          </a:solidFill>
                          <a:effectLst/>
                          <a:latin typeface="+mj-lt"/>
                        </a:rPr>
                        <a:t>10 business days</a:t>
                      </a:r>
                      <a:r>
                        <a:rPr lang="en-US" sz="1400">
                          <a:solidFill>
                            <a:srgbClr val="000000"/>
                          </a:solidFill>
                          <a:effectLst/>
                          <a:latin typeface="+mj-lt"/>
                        </a:rPr>
                        <a:t> of the study team becoming aware of the SAE.</a:t>
                      </a:r>
                    </a:p>
                  </a:txBody>
                  <a:tcPr marL="10281" marR="10281" marT="10281" marB="10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latinLnBrk="0"/>
                      <a:r>
                        <a:rPr lang="en-US" sz="1400">
                          <a:solidFill>
                            <a:srgbClr val="000000"/>
                          </a:solidFill>
                          <a:effectLst/>
                          <a:latin typeface="+mj-lt"/>
                        </a:rPr>
                        <a:t>Investigator</a:t>
                      </a:r>
                    </a:p>
                  </a:txBody>
                  <a:tcPr marL="10281" marR="10281" marT="10281" marB="10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4089328"/>
                  </a:ext>
                </a:extLst>
              </a:tr>
              <a:tr h="640989">
                <a:tc>
                  <a:txBody>
                    <a:bodyPr/>
                    <a:lstStyle/>
                    <a:p>
                      <a:pPr algn="ctr" fontAlgn="t" latinLnBrk="0"/>
                      <a:r>
                        <a:rPr lang="en-US" sz="1400" u="sng" strike="noStrike" kern="1200">
                          <a:solidFill>
                            <a:schemeClr val="accent1">
                              <a:lumMod val="75000"/>
                            </a:schemeClr>
                          </a:solidFill>
                          <a:effectLst/>
                          <a:latin typeface="+mj-lt"/>
                          <a:ea typeface="+mn-ea"/>
                          <a:cs typeface="+mn-cs"/>
                          <a:hlinkClick r:id="rId6"/>
                        </a:rPr>
                        <a:t>Unanticipated Problems </a:t>
                      </a:r>
                      <a:r>
                        <a:rPr lang="en-US" sz="1400" u="none" strike="noStrike">
                          <a:solidFill>
                            <a:srgbClr val="000000"/>
                          </a:solidFill>
                          <a:effectLst/>
                          <a:latin typeface="+mj-lt"/>
                        </a:rPr>
                        <a:t>Involving Risks to Subjects or Others </a:t>
                      </a:r>
                      <a:endParaRPr lang="en-US" sz="1400">
                        <a:solidFill>
                          <a:srgbClr val="000000"/>
                        </a:solidFill>
                        <a:effectLst/>
                        <a:latin typeface="+mj-lt"/>
                      </a:endParaRPr>
                    </a:p>
                  </a:txBody>
                  <a:tcPr marL="10281" marR="10281" marT="10281" marB="10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latinLnBrk="0"/>
                      <a:r>
                        <a:rPr lang="en-US" sz="1400">
                          <a:solidFill>
                            <a:srgbClr val="000000"/>
                          </a:solidFill>
                          <a:effectLst/>
                          <a:latin typeface="+mj-lt"/>
                        </a:rPr>
                        <a:t>Reported to the NIMH PO within </a:t>
                      </a:r>
                      <a:r>
                        <a:rPr lang="en-US" sz="1400" b="1">
                          <a:solidFill>
                            <a:schemeClr val="accent1">
                              <a:lumMod val="75000"/>
                            </a:schemeClr>
                          </a:solidFill>
                          <a:effectLst/>
                          <a:latin typeface="+mj-lt"/>
                        </a:rPr>
                        <a:t>10 business days</a:t>
                      </a:r>
                      <a:r>
                        <a:rPr lang="en-US" sz="1400">
                          <a:solidFill>
                            <a:srgbClr val="000000"/>
                          </a:solidFill>
                          <a:effectLst/>
                          <a:latin typeface="+mj-lt"/>
                        </a:rPr>
                        <a:t> of the investigator learning of the event.</a:t>
                      </a:r>
                    </a:p>
                  </a:txBody>
                  <a:tcPr marL="10281" marR="10281" marT="10281" marB="10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latinLnBrk="0"/>
                      <a:r>
                        <a:rPr lang="en-US" sz="1400">
                          <a:solidFill>
                            <a:srgbClr val="000000"/>
                          </a:solidFill>
                          <a:effectLst/>
                          <a:latin typeface="+mj-lt"/>
                        </a:rPr>
                        <a:t>Investigator</a:t>
                      </a:r>
                    </a:p>
                  </a:txBody>
                  <a:tcPr marL="10281" marR="10281" marT="10281" marB="10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3187440"/>
                  </a:ext>
                </a:extLst>
              </a:tr>
              <a:tr h="433976">
                <a:tc>
                  <a:txBody>
                    <a:bodyPr/>
                    <a:lstStyle/>
                    <a:p>
                      <a:pPr algn="ctr" fontAlgn="t" latinLnBrk="0"/>
                      <a:r>
                        <a:rPr lang="en-US" sz="1400" u="none" strike="noStrike">
                          <a:solidFill>
                            <a:srgbClr val="000000"/>
                          </a:solidFill>
                          <a:effectLst/>
                          <a:latin typeface="+mj-lt"/>
                          <a:hlinkClick r:id="rId7"/>
                        </a:rPr>
                        <a:t>Serious or Continuing Noncompliance </a:t>
                      </a:r>
                      <a:endParaRPr lang="en-US" sz="1400">
                        <a:solidFill>
                          <a:srgbClr val="000000"/>
                        </a:solidFill>
                        <a:effectLst/>
                        <a:latin typeface="+mj-lt"/>
                      </a:endParaRPr>
                    </a:p>
                  </a:txBody>
                  <a:tcPr marL="10281" marR="10281" marT="10281" marB="10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latinLnBrk="0"/>
                      <a:r>
                        <a:rPr lang="en-US" sz="1400">
                          <a:solidFill>
                            <a:srgbClr val="000000"/>
                          </a:solidFill>
                          <a:effectLst/>
                          <a:latin typeface="+mj-lt"/>
                        </a:rPr>
                        <a:t>Reported to the NIMH PO within </a:t>
                      </a:r>
                      <a:r>
                        <a:rPr lang="en-US" sz="1400" b="1">
                          <a:solidFill>
                            <a:schemeClr val="accent1">
                              <a:lumMod val="75000"/>
                            </a:schemeClr>
                          </a:solidFill>
                          <a:effectLst/>
                          <a:latin typeface="+mj-lt"/>
                        </a:rPr>
                        <a:t>10 business days</a:t>
                      </a:r>
                      <a:r>
                        <a:rPr lang="en-US" sz="1400" b="1">
                          <a:solidFill>
                            <a:srgbClr val="000000"/>
                          </a:solidFill>
                          <a:effectLst/>
                          <a:latin typeface="+mj-lt"/>
                        </a:rPr>
                        <a:t> </a:t>
                      </a:r>
                      <a:r>
                        <a:rPr lang="en-US" sz="1400">
                          <a:solidFill>
                            <a:srgbClr val="000000"/>
                          </a:solidFill>
                          <a:effectLst/>
                          <a:latin typeface="+mj-lt"/>
                        </a:rPr>
                        <a:t>of IRB determination</a:t>
                      </a:r>
                    </a:p>
                  </a:txBody>
                  <a:tcPr marL="10281" marR="10281" marT="10281" marB="10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latinLnBrk="0"/>
                      <a:r>
                        <a:rPr lang="en-US" sz="1400">
                          <a:solidFill>
                            <a:srgbClr val="000000"/>
                          </a:solidFill>
                          <a:effectLst/>
                          <a:latin typeface="+mj-lt"/>
                        </a:rPr>
                        <a:t>Institution</a:t>
                      </a:r>
                    </a:p>
                  </a:txBody>
                  <a:tcPr marL="10281" marR="10281" marT="10281" marB="10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5081789"/>
                  </a:ext>
                </a:extLst>
              </a:tr>
              <a:tr h="954499">
                <a:tc>
                  <a:txBody>
                    <a:bodyPr/>
                    <a:lstStyle/>
                    <a:p>
                      <a:pPr algn="ctr" fontAlgn="t" latinLnBrk="0"/>
                      <a:r>
                        <a:rPr lang="en-US" sz="1400" u="sng" strike="noStrike">
                          <a:solidFill>
                            <a:schemeClr val="accent1">
                              <a:lumMod val="75000"/>
                            </a:schemeClr>
                          </a:solidFill>
                          <a:effectLst/>
                          <a:latin typeface="+mj-lt"/>
                          <a:hlinkClick r:id="rId8"/>
                        </a:rPr>
                        <a:t>Adverse Event </a:t>
                      </a:r>
                      <a:endParaRPr lang="en-US" sz="1400" u="sng">
                        <a:solidFill>
                          <a:schemeClr val="accent1">
                            <a:lumMod val="75000"/>
                          </a:schemeClr>
                        </a:solidFill>
                        <a:effectLst/>
                        <a:latin typeface="+mj-lt"/>
                      </a:endParaRPr>
                    </a:p>
                  </a:txBody>
                  <a:tcPr marL="10281" marR="10281" marT="10281" marB="10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latinLnBrk="0"/>
                      <a:r>
                        <a:rPr lang="en-US" sz="1400">
                          <a:solidFill>
                            <a:srgbClr val="000000"/>
                          </a:solidFill>
                          <a:effectLst/>
                          <a:latin typeface="+mj-lt"/>
                        </a:rPr>
                        <a:t>For all AEs and </a:t>
                      </a:r>
                      <a:r>
                        <a:rPr lang="en-US" sz="1400" err="1">
                          <a:solidFill>
                            <a:srgbClr val="000000"/>
                          </a:solidFill>
                          <a:effectLst/>
                          <a:latin typeface="+mj-lt"/>
                        </a:rPr>
                        <a:t>SAEs</a:t>
                      </a:r>
                      <a:r>
                        <a:rPr lang="en-US" sz="1400">
                          <a:solidFill>
                            <a:srgbClr val="000000"/>
                          </a:solidFill>
                          <a:effectLst/>
                          <a:latin typeface="+mj-lt"/>
                        </a:rPr>
                        <a:t> that are deemed expected and/or unrelated to the study, a summary should be submitted to the NIMH PO with the </a:t>
                      </a:r>
                      <a:r>
                        <a:rPr lang="en-US" sz="1400" b="1">
                          <a:solidFill>
                            <a:schemeClr val="accent1">
                              <a:lumMod val="75000"/>
                            </a:schemeClr>
                          </a:solidFill>
                          <a:effectLst/>
                          <a:latin typeface="+mj-lt"/>
                        </a:rPr>
                        <a:t>annual progress report</a:t>
                      </a:r>
                      <a:r>
                        <a:rPr lang="en-US" sz="1400">
                          <a:solidFill>
                            <a:schemeClr val="tx1"/>
                          </a:solidFill>
                          <a:effectLst/>
                          <a:latin typeface="+mj-lt"/>
                        </a:rPr>
                        <a:t>.</a:t>
                      </a:r>
                    </a:p>
                  </a:txBody>
                  <a:tcPr marL="10281" marR="10281" marT="10281" marB="10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latinLnBrk="0"/>
                      <a:r>
                        <a:rPr lang="en-US" sz="1400">
                          <a:solidFill>
                            <a:srgbClr val="000000"/>
                          </a:solidFill>
                          <a:effectLst/>
                          <a:latin typeface="+mj-lt"/>
                        </a:rPr>
                        <a:t>Investigator</a:t>
                      </a:r>
                    </a:p>
                  </a:txBody>
                  <a:tcPr marL="10281" marR="10281" marT="10281" marB="10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8041442"/>
                  </a:ext>
                </a:extLst>
              </a:tr>
              <a:tr h="281973">
                <a:tc>
                  <a:txBody>
                    <a:bodyPr/>
                    <a:lstStyle/>
                    <a:p>
                      <a:pPr algn="ctr" fontAlgn="t" latinLnBrk="0"/>
                      <a:r>
                        <a:rPr lang="en-US" sz="1400">
                          <a:solidFill>
                            <a:srgbClr val="000000"/>
                          </a:solidFill>
                          <a:effectLst/>
                          <a:latin typeface="+mj-lt"/>
                        </a:rPr>
                        <a:t>Protocol Violations</a:t>
                      </a:r>
                    </a:p>
                  </a:txBody>
                  <a:tcPr marL="10281" marR="10281" marT="10281" marB="10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latinLnBrk="0"/>
                      <a:r>
                        <a:rPr lang="en-US" sz="1400">
                          <a:solidFill>
                            <a:srgbClr val="000000"/>
                          </a:solidFill>
                          <a:effectLst/>
                          <a:latin typeface="+mj-lt"/>
                        </a:rPr>
                        <a:t>With the </a:t>
                      </a:r>
                      <a:r>
                        <a:rPr lang="en-US" sz="1400" b="1">
                          <a:solidFill>
                            <a:schemeClr val="accent1">
                              <a:lumMod val="75000"/>
                            </a:schemeClr>
                          </a:solidFill>
                          <a:effectLst/>
                          <a:latin typeface="+mj-lt"/>
                        </a:rPr>
                        <a:t>annual progress report</a:t>
                      </a:r>
                      <a:r>
                        <a:rPr lang="en-US" sz="1400">
                          <a:solidFill>
                            <a:schemeClr val="accent1">
                              <a:lumMod val="75000"/>
                            </a:schemeClr>
                          </a:solidFill>
                          <a:effectLst/>
                          <a:latin typeface="+mj-lt"/>
                        </a:rPr>
                        <a:t>.</a:t>
                      </a:r>
                    </a:p>
                  </a:txBody>
                  <a:tcPr marL="10281" marR="10281" marT="10281" marB="10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latinLnBrk="0"/>
                      <a:r>
                        <a:rPr lang="en-US" sz="1400">
                          <a:solidFill>
                            <a:srgbClr val="000000"/>
                          </a:solidFill>
                          <a:effectLst/>
                          <a:latin typeface="+mj-lt"/>
                        </a:rPr>
                        <a:t>Investigator</a:t>
                      </a:r>
                    </a:p>
                  </a:txBody>
                  <a:tcPr marL="10281" marR="10281" marT="10281" marB="10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9574495"/>
                  </a:ext>
                </a:extLst>
              </a:tr>
            </a:tbl>
          </a:graphicData>
        </a:graphic>
      </p:graphicFrame>
      <p:sp>
        <p:nvSpPr>
          <p:cNvPr id="5" name="Slide Number Placeholder 4"/>
          <p:cNvSpPr>
            <a:spLocks noGrp="1"/>
          </p:cNvSpPr>
          <p:nvPr>
            <p:ph type="sldNum" sz="quarter" idx="4"/>
          </p:nvPr>
        </p:nvSpPr>
        <p:spPr/>
        <p:txBody>
          <a:bodyPr/>
          <a:lstStyle/>
          <a:p>
            <a:fld id="{B3056149-F7D3-4DB1-8720-8E93BBB5A8C2}" type="slidenum">
              <a:rPr lang="en-US" smtClean="0"/>
              <a:pPr/>
              <a:t>51</a:t>
            </a:fld>
            <a:endParaRPr lang="en-US"/>
          </a:p>
        </p:txBody>
      </p:sp>
    </p:spTree>
    <p:extLst>
      <p:ext uri="{BB962C8B-B14F-4D97-AF65-F5344CB8AC3E}">
        <p14:creationId xmlns:p14="http://schemas.microsoft.com/office/powerpoint/2010/main" val="1630192227"/>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Unanticipated Problems (UP)</a:t>
            </a:r>
          </a:p>
        </p:txBody>
      </p:sp>
      <p:sp>
        <p:nvSpPr>
          <p:cNvPr id="3" name="Content Placeholder 2"/>
          <p:cNvSpPr>
            <a:spLocks noGrp="1"/>
          </p:cNvSpPr>
          <p:nvPr>
            <p:ph type="body" sz="quarter" idx="10"/>
          </p:nvPr>
        </p:nvSpPr>
        <p:spPr/>
        <p:txBody>
          <a:bodyPr/>
          <a:lstStyle/>
          <a:p>
            <a:pPr marL="0" indent="0">
              <a:buNone/>
            </a:pPr>
            <a:r>
              <a:rPr lang="en-US" sz="2400"/>
              <a:t>UP= any incident, experience, or outcome that meets</a:t>
            </a:r>
            <a:r>
              <a:rPr lang="en-US" sz="2400" u="sng"/>
              <a:t> </a:t>
            </a:r>
            <a:r>
              <a:rPr lang="en-US" sz="2400" b="1" u="sng"/>
              <a:t>all</a:t>
            </a:r>
            <a:r>
              <a:rPr lang="en-US" sz="2400" u="sng"/>
              <a:t> </a:t>
            </a:r>
            <a:r>
              <a:rPr lang="en-US" sz="2400"/>
              <a:t>of the following criteria:</a:t>
            </a:r>
          </a:p>
          <a:p>
            <a:r>
              <a:rPr lang="en-US" sz="2000" b="1"/>
              <a:t>Unexpected</a:t>
            </a:r>
            <a:r>
              <a:rPr lang="en-US" sz="2000"/>
              <a:t> (in terms of nature, severity, or frequency) given </a:t>
            </a:r>
          </a:p>
          <a:p>
            <a:pPr lvl="1"/>
            <a:r>
              <a:rPr lang="en-US" sz="2000"/>
              <a:t>(a) the research procedures that are described in the protocol-related documents, such as the IRB-approved research protocol and informed consent document; </a:t>
            </a:r>
            <a:r>
              <a:rPr lang="en-US" sz="2000" b="1"/>
              <a:t>and </a:t>
            </a:r>
          </a:p>
          <a:p>
            <a:pPr lvl="1"/>
            <a:r>
              <a:rPr lang="en-US" sz="2000"/>
              <a:t>(b) the characteristics of the subject population being studied</a:t>
            </a:r>
          </a:p>
          <a:p>
            <a:r>
              <a:rPr lang="en-US" sz="2000" b="1"/>
              <a:t>Related or possibly related </a:t>
            </a:r>
            <a:r>
              <a:rPr lang="en-US" sz="2000"/>
              <a:t>to participation in the research; and suggests that the research places subjects or others at a </a:t>
            </a:r>
            <a:r>
              <a:rPr lang="en-US" sz="2000" b="1"/>
              <a:t>greater risk of harm </a:t>
            </a:r>
            <a:r>
              <a:rPr lang="en-US" sz="2000"/>
              <a:t>(including physical, psychological, economic, or social harm) than was previously known or recognized</a:t>
            </a:r>
          </a:p>
          <a:p>
            <a:pPr marL="0" indent="0">
              <a:buNone/>
            </a:pPr>
            <a:endParaRPr lang="en-US" sz="1600"/>
          </a:p>
          <a:p>
            <a:pPr marL="0" indent="0">
              <a:spcBef>
                <a:spcPts val="600"/>
              </a:spcBef>
              <a:spcAft>
                <a:spcPts val="600"/>
              </a:spcAft>
              <a:buNone/>
            </a:pPr>
            <a:r>
              <a:rPr lang="en-US" sz="2000"/>
              <a:t>See link below for additional information:</a:t>
            </a:r>
          </a:p>
          <a:p>
            <a:pPr marL="0" indent="0">
              <a:spcBef>
                <a:spcPts val="600"/>
              </a:spcBef>
              <a:spcAft>
                <a:spcPts val="600"/>
              </a:spcAft>
              <a:buNone/>
            </a:pPr>
            <a:r>
              <a:rPr lang="en-US" sz="2000">
                <a:hlinkClick r:id="rId2"/>
              </a:rPr>
              <a:t>http://www.hhs.gov/ohrp/policy/advevntguid.html</a:t>
            </a:r>
            <a:endParaRPr lang="en-US" sz="2000"/>
          </a:p>
          <a:p>
            <a:pPr marL="0" indent="0">
              <a:buNone/>
            </a:pPr>
            <a:endParaRPr lang="en-US" sz="1600"/>
          </a:p>
        </p:txBody>
      </p:sp>
      <p:sp>
        <p:nvSpPr>
          <p:cNvPr id="4" name="Slide Number Placeholder 3"/>
          <p:cNvSpPr>
            <a:spLocks noGrp="1"/>
          </p:cNvSpPr>
          <p:nvPr>
            <p:ph type="sldNum" sz="quarter" idx="4"/>
          </p:nvPr>
        </p:nvSpPr>
        <p:spPr/>
        <p:txBody>
          <a:bodyPr/>
          <a:lstStyle/>
          <a:p>
            <a:fld id="{B3056149-F7D3-4DB1-8720-8E93BBB5A8C2}" type="slidenum">
              <a:rPr lang="en-US" smtClean="0"/>
              <a:pPr/>
              <a:t>52</a:t>
            </a:fld>
            <a:endParaRPr lang="en-US"/>
          </a:p>
        </p:txBody>
      </p:sp>
    </p:spTree>
    <p:extLst>
      <p:ext uri="{BB962C8B-B14F-4D97-AF65-F5344CB8AC3E}">
        <p14:creationId xmlns:p14="http://schemas.microsoft.com/office/powerpoint/2010/main" val="3236500399"/>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F47B3C-3334-4E7C-843C-B6B9C21B8089}"/>
              </a:ext>
            </a:extLst>
          </p:cNvPr>
          <p:cNvSpPr>
            <a:spLocks noGrp="1"/>
          </p:cNvSpPr>
          <p:nvPr>
            <p:ph type="title"/>
          </p:nvPr>
        </p:nvSpPr>
        <p:spPr/>
        <p:txBody>
          <a:bodyPr/>
          <a:lstStyle/>
          <a:p>
            <a:r>
              <a:rPr lang="en-US"/>
              <a:t>Noncompliance</a:t>
            </a:r>
          </a:p>
        </p:txBody>
      </p:sp>
      <p:sp>
        <p:nvSpPr>
          <p:cNvPr id="2" name="Content Placeholder 1">
            <a:extLst>
              <a:ext uri="{FF2B5EF4-FFF2-40B4-BE49-F238E27FC236}">
                <a16:creationId xmlns:a16="http://schemas.microsoft.com/office/drawing/2014/main" id="{3DC18B8B-26ED-41CF-932F-7B8EBEC5809D}"/>
              </a:ext>
            </a:extLst>
          </p:cNvPr>
          <p:cNvSpPr>
            <a:spLocks noGrp="1"/>
          </p:cNvSpPr>
          <p:nvPr>
            <p:ph type="body" sz="quarter" idx="10"/>
          </p:nvPr>
        </p:nvSpPr>
        <p:spPr/>
        <p:txBody>
          <a:bodyPr>
            <a:noAutofit/>
          </a:bodyPr>
          <a:lstStyle/>
          <a:p>
            <a:pPr marL="0" indent="0">
              <a:buNone/>
            </a:pPr>
            <a:r>
              <a:rPr lang="en-US" sz="2400" b="1"/>
              <a:t>Noncompliance: </a:t>
            </a:r>
          </a:p>
          <a:p>
            <a:r>
              <a:rPr lang="en-US" sz="2400"/>
              <a:t>Defined as a failure to follow the regulations, applicable law, institutional policy, and deliberations of the IRB</a:t>
            </a:r>
          </a:p>
          <a:p>
            <a:endParaRPr lang="en-US" sz="2400"/>
          </a:p>
          <a:p>
            <a:pPr marL="0" indent="0">
              <a:buNone/>
            </a:pPr>
            <a:r>
              <a:rPr lang="en-US" sz="2400" b="1"/>
              <a:t>Serious Noncompliance:</a:t>
            </a:r>
          </a:p>
          <a:p>
            <a:r>
              <a:rPr lang="en-US" sz="2400"/>
              <a:t>Defined as noncompliance that jeopardizes the safety, rights, and welfare of participants</a:t>
            </a:r>
          </a:p>
          <a:p>
            <a:endParaRPr lang="en-US" sz="2400" b="1"/>
          </a:p>
          <a:p>
            <a:pPr marL="0" indent="0">
              <a:buNone/>
            </a:pPr>
            <a:r>
              <a:rPr lang="en-US" sz="2400" b="1"/>
              <a:t>Continuing Noncompliance:</a:t>
            </a:r>
          </a:p>
          <a:p>
            <a:r>
              <a:rPr lang="en-US" sz="2400"/>
              <a:t>Defined as a repeated pattern of noncompliance</a:t>
            </a:r>
          </a:p>
        </p:txBody>
      </p:sp>
      <p:sp>
        <p:nvSpPr>
          <p:cNvPr id="4" name="Slide Number Placeholder 3">
            <a:extLst>
              <a:ext uri="{FF2B5EF4-FFF2-40B4-BE49-F238E27FC236}">
                <a16:creationId xmlns:a16="http://schemas.microsoft.com/office/drawing/2014/main" id="{42F81826-2841-49E7-B522-B0703330BECC}"/>
              </a:ext>
            </a:extLst>
          </p:cNvPr>
          <p:cNvSpPr>
            <a:spLocks noGrp="1"/>
          </p:cNvSpPr>
          <p:nvPr>
            <p:ph type="sldNum" sz="quarter" idx="4"/>
          </p:nvPr>
        </p:nvSpPr>
        <p:spPr/>
        <p:txBody>
          <a:bodyPr/>
          <a:lstStyle/>
          <a:p>
            <a:fld id="{20765C9B-9F83-4A8D-A7CD-EAAF7DC75087}" type="slidenum">
              <a:rPr lang="en-US" altLang="en-US" smtClean="0">
                <a:solidFill>
                  <a:srgbClr val="00468B"/>
                </a:solidFill>
              </a:rPr>
              <a:pPr/>
              <a:t>53</a:t>
            </a:fld>
            <a:endParaRPr lang="en-US" altLang="en-US">
              <a:solidFill>
                <a:srgbClr val="00468B"/>
              </a:solidFill>
            </a:endParaRPr>
          </a:p>
        </p:txBody>
      </p:sp>
    </p:spTree>
    <p:extLst>
      <p:ext uri="{BB962C8B-B14F-4D97-AF65-F5344CB8AC3E}">
        <p14:creationId xmlns:p14="http://schemas.microsoft.com/office/powerpoint/2010/main" val="25873732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8E220E-4CEE-46B2-BD6E-97C95CEA9C3C}"/>
              </a:ext>
            </a:extLst>
          </p:cNvPr>
          <p:cNvSpPr>
            <a:spLocks noGrp="1"/>
          </p:cNvSpPr>
          <p:nvPr>
            <p:ph type="title"/>
          </p:nvPr>
        </p:nvSpPr>
        <p:spPr/>
        <p:txBody>
          <a:bodyPr>
            <a:noAutofit/>
          </a:bodyPr>
          <a:lstStyle/>
          <a:p>
            <a:r>
              <a:rPr lang="en-US"/>
              <a:t>Noncompliance Continued</a:t>
            </a:r>
          </a:p>
        </p:txBody>
      </p:sp>
      <p:sp>
        <p:nvSpPr>
          <p:cNvPr id="2" name="Content Placeholder 1">
            <a:extLst>
              <a:ext uri="{FF2B5EF4-FFF2-40B4-BE49-F238E27FC236}">
                <a16:creationId xmlns:a16="http://schemas.microsoft.com/office/drawing/2014/main" id="{99C467B2-2BD4-457C-A960-B9C0FA79F3D3}"/>
              </a:ext>
            </a:extLst>
          </p:cNvPr>
          <p:cNvSpPr>
            <a:spLocks noGrp="1"/>
          </p:cNvSpPr>
          <p:nvPr>
            <p:ph type="body" sz="quarter" idx="10"/>
          </p:nvPr>
        </p:nvSpPr>
        <p:spPr/>
        <p:txBody>
          <a:bodyPr/>
          <a:lstStyle/>
          <a:p>
            <a:pPr marL="0" indent="0">
              <a:buNone/>
            </a:pPr>
            <a:r>
              <a:rPr lang="en-US"/>
              <a:t>Why does noncompliance occur?</a:t>
            </a:r>
          </a:p>
          <a:p>
            <a:r>
              <a:rPr lang="en-US"/>
              <a:t>Lack of education</a:t>
            </a:r>
          </a:p>
          <a:p>
            <a:r>
              <a:rPr lang="en-US"/>
              <a:t>Lack of appreciation</a:t>
            </a:r>
          </a:p>
          <a:p>
            <a:r>
              <a:rPr lang="en-US"/>
              <a:t>Error in judgment </a:t>
            </a:r>
          </a:p>
          <a:p>
            <a:r>
              <a:rPr lang="en-US"/>
              <a:t>Not usually direct </a:t>
            </a:r>
            <a:r>
              <a:rPr lang="en-US">
                <a:hlinkClick r:id="rId2"/>
              </a:rPr>
              <a:t>non-maleficence</a:t>
            </a:r>
            <a:endParaRPr lang="en-US"/>
          </a:p>
        </p:txBody>
      </p:sp>
      <p:sp>
        <p:nvSpPr>
          <p:cNvPr id="4" name="Slide Number Placeholder 3">
            <a:extLst>
              <a:ext uri="{FF2B5EF4-FFF2-40B4-BE49-F238E27FC236}">
                <a16:creationId xmlns:a16="http://schemas.microsoft.com/office/drawing/2014/main" id="{BBCADDA2-98E1-445E-96EC-1B4F5F71812B}"/>
              </a:ext>
            </a:extLst>
          </p:cNvPr>
          <p:cNvSpPr>
            <a:spLocks noGrp="1"/>
          </p:cNvSpPr>
          <p:nvPr>
            <p:ph type="sldNum" sz="quarter" idx="4"/>
          </p:nvPr>
        </p:nvSpPr>
        <p:spPr/>
        <p:txBody>
          <a:bodyPr/>
          <a:lstStyle/>
          <a:p>
            <a:fld id="{20765C9B-9F83-4A8D-A7CD-EAAF7DC75087}" type="slidenum">
              <a:rPr lang="en-US" altLang="en-US" smtClean="0">
                <a:solidFill>
                  <a:srgbClr val="00468B"/>
                </a:solidFill>
              </a:rPr>
              <a:pPr/>
              <a:t>54</a:t>
            </a:fld>
            <a:endParaRPr lang="en-US" altLang="en-US">
              <a:solidFill>
                <a:srgbClr val="00468B"/>
              </a:solidFill>
            </a:endParaRPr>
          </a:p>
        </p:txBody>
      </p:sp>
    </p:spTree>
    <p:extLst>
      <p:ext uri="{BB962C8B-B14F-4D97-AF65-F5344CB8AC3E}">
        <p14:creationId xmlns:p14="http://schemas.microsoft.com/office/powerpoint/2010/main" val="10417192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Applying GCP to Your Study</a:t>
            </a:r>
          </a:p>
        </p:txBody>
      </p:sp>
      <p:sp>
        <p:nvSpPr>
          <p:cNvPr id="2" name="Content Placeholder 1"/>
          <p:cNvSpPr>
            <a:spLocks noGrp="1"/>
          </p:cNvSpPr>
          <p:nvPr>
            <p:ph type="body" sz="quarter" idx="10"/>
          </p:nvPr>
        </p:nvSpPr>
        <p:spPr>
          <a:xfrm>
            <a:off x="446086" y="1447800"/>
            <a:ext cx="8275322" cy="4756537"/>
          </a:xfrm>
        </p:spPr>
        <p:txBody>
          <a:bodyPr/>
          <a:lstStyle/>
          <a:p>
            <a:r>
              <a:rPr lang="en-US" sz="2400"/>
              <a:t>Understanding is key to protecting subject safety and integrity of data</a:t>
            </a:r>
          </a:p>
          <a:p>
            <a:endParaRPr lang="en-US" sz="2400"/>
          </a:p>
          <a:p>
            <a:r>
              <a:rPr lang="en-US" sz="2400"/>
              <a:t>Monitoring and quality management help ensure compliance</a:t>
            </a:r>
          </a:p>
          <a:p>
            <a:endParaRPr lang="en-US" sz="2400"/>
          </a:p>
          <a:p>
            <a:r>
              <a:rPr lang="en-US" sz="2400"/>
              <a:t>Ultimately, compliance with GCP is the PI’s responsibility</a:t>
            </a:r>
          </a:p>
          <a:p>
            <a:endParaRPr lang="en-US"/>
          </a:p>
        </p:txBody>
      </p:sp>
      <p:sp>
        <p:nvSpPr>
          <p:cNvPr id="4" name="Slide Number Placeholder 3"/>
          <p:cNvSpPr>
            <a:spLocks noGrp="1"/>
          </p:cNvSpPr>
          <p:nvPr>
            <p:ph type="sldNum" sz="quarter" idx="4"/>
          </p:nvPr>
        </p:nvSpPr>
        <p:spPr/>
        <p:txBody>
          <a:bodyPr/>
          <a:lstStyle/>
          <a:p>
            <a:fld id="{20765C9B-9F83-4A8D-A7CD-EAAF7DC75087}" type="slidenum">
              <a:rPr lang="en-US" altLang="en-US" smtClean="0">
                <a:solidFill>
                  <a:srgbClr val="00468B"/>
                </a:solidFill>
              </a:rPr>
              <a:pPr/>
              <a:t>55</a:t>
            </a:fld>
            <a:endParaRPr lang="en-US" altLang="en-US">
              <a:solidFill>
                <a:srgbClr val="00468B"/>
              </a:solidFill>
            </a:endParaRPr>
          </a:p>
        </p:txBody>
      </p:sp>
    </p:spTree>
    <p:extLst>
      <p:ext uri="{BB962C8B-B14F-4D97-AF65-F5344CB8AC3E}">
        <p14:creationId xmlns:p14="http://schemas.microsoft.com/office/powerpoint/2010/main" val="1103007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ffectLst/>
              </a:rPr>
              <a:t>Additional Resources </a:t>
            </a:r>
          </a:p>
        </p:txBody>
      </p:sp>
      <p:graphicFrame>
        <p:nvGraphicFramePr>
          <p:cNvPr id="7" name="Table 6" descr="Provides objective and resource associated with resource." title="Resources table"/>
          <p:cNvGraphicFramePr>
            <a:graphicFrameLocks noGrp="1"/>
          </p:cNvGraphicFramePr>
          <p:nvPr>
            <p:extLst>
              <p:ext uri="{D42A27DB-BD31-4B8C-83A1-F6EECF244321}">
                <p14:modId xmlns:p14="http://schemas.microsoft.com/office/powerpoint/2010/main" val="3729489222"/>
              </p:ext>
            </p:extLst>
          </p:nvPr>
        </p:nvGraphicFramePr>
        <p:xfrm>
          <a:off x="388172" y="1295399"/>
          <a:ext cx="8374828" cy="4667326"/>
        </p:xfrm>
        <a:graphic>
          <a:graphicData uri="http://schemas.openxmlformats.org/drawingml/2006/table">
            <a:tbl>
              <a:tblPr firstRow="1" bandRow="1">
                <a:tableStyleId>{5C22544A-7EE6-4342-B048-85BDC9FD1C3A}</a:tableStyleId>
              </a:tblPr>
              <a:tblGrid>
                <a:gridCol w="4183828">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407608">
                <a:tc>
                  <a:txBody>
                    <a:bodyPr/>
                    <a:lstStyle/>
                    <a:p>
                      <a:pPr algn="l">
                        <a:spcBef>
                          <a:spcPts val="1200"/>
                        </a:spcBef>
                        <a:spcAft>
                          <a:spcPts val="600"/>
                        </a:spcAft>
                      </a:pPr>
                      <a:r>
                        <a:rPr lang="en-US" sz="2200" kern="1200">
                          <a:solidFill>
                            <a:schemeClr val="bg1"/>
                          </a:solidFill>
                        </a:rPr>
                        <a:t>Topic</a:t>
                      </a:r>
                      <a:endParaRPr lang="en-US" sz="2200" kern="1200">
                        <a:solidFill>
                          <a:schemeClr val="bg1"/>
                        </a:solidFill>
                        <a:latin typeface="Calibri" pitchFamily="34" charset="0"/>
                        <a:ea typeface="+mn-ea"/>
                        <a:cs typeface="+mn-cs"/>
                      </a:endParaRPr>
                    </a:p>
                  </a:txBody>
                  <a:tcPr marT="45727" marB="45727" anchor="b"/>
                </a:tc>
                <a:tc>
                  <a:txBody>
                    <a:bodyPr/>
                    <a:lstStyle/>
                    <a:p>
                      <a:pPr algn="l">
                        <a:spcBef>
                          <a:spcPts val="1200"/>
                        </a:spcBef>
                        <a:spcAft>
                          <a:spcPts val="600"/>
                        </a:spcAft>
                      </a:pPr>
                      <a:r>
                        <a:rPr lang="en-US" sz="2200" kern="1200">
                          <a:solidFill>
                            <a:schemeClr val="bg1"/>
                          </a:solidFill>
                        </a:rPr>
                        <a:t>Reference</a:t>
                      </a:r>
                      <a:endParaRPr lang="en-US" sz="2200" kern="1200">
                        <a:solidFill>
                          <a:schemeClr val="bg1"/>
                        </a:solidFill>
                        <a:latin typeface="Calibri" pitchFamily="34" charset="0"/>
                        <a:ea typeface="+mn-ea"/>
                        <a:cs typeface="+mn-cs"/>
                      </a:endParaRPr>
                    </a:p>
                  </a:txBody>
                  <a:tcPr marT="45727" marB="45727" anchor="b"/>
                </a:tc>
                <a:extLst>
                  <a:ext uri="{0D108BD9-81ED-4DB2-BD59-A6C34878D82A}">
                    <a16:rowId xmlns:a16="http://schemas.microsoft.com/office/drawing/2014/main" val="10000"/>
                  </a:ext>
                </a:extLst>
              </a:tr>
              <a:tr h="521305">
                <a:tc>
                  <a:txBody>
                    <a:bodyPr/>
                    <a:lstStyle/>
                    <a:p>
                      <a:pPr algn="l">
                        <a:spcBef>
                          <a:spcPts val="1200"/>
                        </a:spcBef>
                        <a:spcAft>
                          <a:spcPts val="600"/>
                        </a:spcAft>
                      </a:pPr>
                      <a:r>
                        <a:rPr lang="en-US" sz="1800" kern="1200">
                          <a:solidFill>
                            <a:srgbClr val="000000"/>
                          </a:solidFill>
                          <a:latin typeface="Calibri" pitchFamily="34" charset="0"/>
                        </a:rPr>
                        <a:t>Protection</a:t>
                      </a:r>
                      <a:r>
                        <a:rPr lang="en-US" sz="1800" kern="1200" baseline="0">
                          <a:solidFill>
                            <a:srgbClr val="000000"/>
                          </a:solidFill>
                          <a:latin typeface="Calibri" pitchFamily="34" charset="0"/>
                        </a:rPr>
                        <a:t> of h</a:t>
                      </a:r>
                      <a:r>
                        <a:rPr lang="en-US" sz="1800" kern="1200">
                          <a:solidFill>
                            <a:srgbClr val="000000"/>
                          </a:solidFill>
                          <a:latin typeface="Calibri" pitchFamily="34" charset="0"/>
                        </a:rPr>
                        <a:t>uman subjects</a:t>
                      </a:r>
                      <a:endParaRPr lang="en-US" sz="1800" kern="1200">
                        <a:solidFill>
                          <a:srgbClr val="000000"/>
                        </a:solidFill>
                        <a:latin typeface="Calibri" pitchFamily="34" charset="0"/>
                        <a:ea typeface="+mn-ea"/>
                        <a:cs typeface="Calibri" pitchFamily="34" charset="0"/>
                      </a:endParaRPr>
                    </a:p>
                  </a:txBody>
                  <a:tcPr marT="45727" marB="45727" anchor="ctr"/>
                </a:tc>
                <a:tc>
                  <a:txBody>
                    <a:bodyPr/>
                    <a:lstStyle/>
                    <a:p>
                      <a:pPr algn="l">
                        <a:spcBef>
                          <a:spcPts val="1200"/>
                        </a:spcBef>
                        <a:spcAft>
                          <a:spcPts val="600"/>
                        </a:spcAft>
                      </a:pPr>
                      <a:r>
                        <a:rPr lang="en-US">
                          <a:solidFill>
                            <a:srgbClr val="000000"/>
                          </a:solidFill>
                          <a:hlinkClick r:id="rId3"/>
                        </a:rPr>
                        <a:t>45 CFR 46</a:t>
                      </a:r>
                      <a:endParaRPr lang="en-US" sz="1800" kern="1200">
                        <a:solidFill>
                          <a:srgbClr val="000000"/>
                        </a:solidFill>
                        <a:latin typeface="Calibri" pitchFamily="34" charset="0"/>
                        <a:ea typeface="+mn-ea"/>
                        <a:cs typeface="Calibri" pitchFamily="34" charset="0"/>
                      </a:endParaRPr>
                    </a:p>
                  </a:txBody>
                  <a:tcPr marT="45727" marB="45727" anchor="ctr"/>
                </a:tc>
                <a:extLst>
                  <a:ext uri="{0D108BD9-81ED-4DB2-BD59-A6C34878D82A}">
                    <a16:rowId xmlns:a16="http://schemas.microsoft.com/office/drawing/2014/main" val="10001"/>
                  </a:ext>
                </a:extLst>
              </a:tr>
              <a:tr h="521305">
                <a:tc>
                  <a:txBody>
                    <a:bodyPr/>
                    <a:lstStyle/>
                    <a:p>
                      <a:pPr algn="l">
                        <a:spcBef>
                          <a:spcPts val="1200"/>
                        </a:spcBef>
                        <a:spcAft>
                          <a:spcPts val="600"/>
                        </a:spcAft>
                      </a:pPr>
                      <a:r>
                        <a:rPr lang="en-US" sz="1800" kern="1200">
                          <a:solidFill>
                            <a:srgbClr val="000000"/>
                          </a:solidFill>
                          <a:latin typeface="Calibri" pitchFamily="34" charset="0"/>
                        </a:rPr>
                        <a:t>Staff qualifications/training </a:t>
                      </a:r>
                      <a:endParaRPr lang="en-US" sz="1800" kern="1200">
                        <a:solidFill>
                          <a:srgbClr val="000000"/>
                        </a:solidFill>
                        <a:latin typeface="Calibri" pitchFamily="34" charset="0"/>
                        <a:ea typeface="+mn-ea"/>
                        <a:cs typeface="Calibri" pitchFamily="34" charset="0"/>
                      </a:endParaRPr>
                    </a:p>
                  </a:txBody>
                  <a:tcPr marT="45727" marB="45727" anchor="ctr"/>
                </a:tc>
                <a:tc>
                  <a:txBody>
                    <a:body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800" u="sng" kern="1200">
                          <a:solidFill>
                            <a:schemeClr val="dk1"/>
                          </a:solidFill>
                          <a:effectLst/>
                          <a:latin typeface="+mn-lt"/>
                          <a:ea typeface="+mn-ea"/>
                          <a:cs typeface="+mn-cs"/>
                          <a:hlinkClick r:id="rId4"/>
                        </a:rPr>
                        <a:t>ICH-E6 GCP 4.1, ICH-E6 GCP 4.2.</a:t>
                      </a:r>
                      <a:endParaRPr lang="en-US" sz="1800" kern="1200">
                        <a:solidFill>
                          <a:schemeClr val="dk1"/>
                        </a:solidFill>
                        <a:effectLst/>
                        <a:latin typeface="+mn-lt"/>
                        <a:ea typeface="+mn-ea"/>
                        <a:cs typeface="+mn-cs"/>
                      </a:endParaRPr>
                    </a:p>
                  </a:txBody>
                  <a:tcPr marT="45727" marB="45727" anchor="ctr"/>
                </a:tc>
                <a:extLst>
                  <a:ext uri="{0D108BD9-81ED-4DB2-BD59-A6C34878D82A}">
                    <a16:rowId xmlns:a16="http://schemas.microsoft.com/office/drawing/2014/main" val="10002"/>
                  </a:ext>
                </a:extLst>
              </a:tr>
              <a:tr h="521305">
                <a:tc>
                  <a:txBody>
                    <a:bodyPr/>
                    <a:lstStyle/>
                    <a:p>
                      <a:pPr marL="0" marR="0" lvl="2" indent="0" algn="l" defTabSz="914400" rtl="0" eaLnBrk="1" fontAlgn="auto" latinLnBrk="0" hangingPunct="1">
                        <a:lnSpc>
                          <a:spcPct val="100000"/>
                        </a:lnSpc>
                        <a:spcBef>
                          <a:spcPts val="1200"/>
                        </a:spcBef>
                        <a:spcAft>
                          <a:spcPts val="600"/>
                        </a:spcAft>
                        <a:buClrTx/>
                        <a:buSzTx/>
                        <a:buFontTx/>
                        <a:buNone/>
                        <a:tabLst/>
                        <a:defRPr/>
                      </a:pPr>
                      <a:r>
                        <a:rPr lang="en-US" sz="1800" kern="1200">
                          <a:solidFill>
                            <a:srgbClr val="000000"/>
                          </a:solidFill>
                          <a:latin typeface="Calibri" pitchFamily="34" charset="0"/>
                        </a:rPr>
                        <a:t>Research resources </a:t>
                      </a:r>
                      <a:endParaRPr lang="en-US" sz="1800" kern="1200">
                        <a:solidFill>
                          <a:srgbClr val="000000"/>
                        </a:solidFill>
                        <a:latin typeface="Calibri" pitchFamily="34" charset="0"/>
                        <a:ea typeface="+mn-ea"/>
                        <a:cs typeface="Calibri" pitchFamily="34" charset="0"/>
                      </a:endParaRPr>
                    </a:p>
                  </a:txBody>
                  <a:tcPr marT="45727" marB="45727" anchor="ctr"/>
                </a:tc>
                <a:tc>
                  <a:txBody>
                    <a:bodyPr/>
                    <a:lstStyle/>
                    <a:p>
                      <a:r>
                        <a:rPr lang="en-US" sz="1800" u="sng" kern="1200">
                          <a:solidFill>
                            <a:schemeClr val="dk1"/>
                          </a:solidFill>
                          <a:effectLst/>
                          <a:latin typeface="+mn-lt"/>
                          <a:ea typeface="+mn-ea"/>
                          <a:cs typeface="+mn-cs"/>
                          <a:hlinkClick r:id="rId4"/>
                        </a:rPr>
                        <a:t>ICH-E6 GCP 4.2.</a:t>
                      </a:r>
                      <a:endParaRPr lang="en-US" sz="1800" kern="1200">
                        <a:solidFill>
                          <a:schemeClr val="dk1"/>
                        </a:solidFill>
                        <a:effectLst/>
                        <a:latin typeface="+mn-lt"/>
                        <a:ea typeface="+mn-ea"/>
                        <a:cs typeface="+mn-cs"/>
                      </a:endParaRPr>
                    </a:p>
                  </a:txBody>
                  <a:tcPr marT="45727" marB="45727" anchor="ctr"/>
                </a:tc>
                <a:extLst>
                  <a:ext uri="{0D108BD9-81ED-4DB2-BD59-A6C34878D82A}">
                    <a16:rowId xmlns:a16="http://schemas.microsoft.com/office/drawing/2014/main" val="10003"/>
                  </a:ext>
                </a:extLst>
              </a:tr>
              <a:tr h="521305">
                <a:tc>
                  <a:txBody>
                    <a:bodyPr/>
                    <a:lstStyle/>
                    <a:p>
                      <a:pPr algn="l">
                        <a:spcBef>
                          <a:spcPts val="1200"/>
                        </a:spcBef>
                        <a:spcAft>
                          <a:spcPts val="600"/>
                        </a:spcAft>
                      </a:pPr>
                      <a:r>
                        <a:rPr lang="en-US" sz="1800" kern="1200">
                          <a:solidFill>
                            <a:srgbClr val="000000"/>
                          </a:solidFill>
                          <a:latin typeface="Calibri" pitchFamily="34" charset="0"/>
                        </a:rPr>
                        <a:t>Protocol adherence</a:t>
                      </a:r>
                      <a:endParaRPr lang="en-US" sz="1800" kern="1200">
                        <a:solidFill>
                          <a:srgbClr val="000000"/>
                        </a:solidFill>
                        <a:latin typeface="Calibri" pitchFamily="34" charset="0"/>
                        <a:ea typeface="+mn-ea"/>
                        <a:cs typeface="Calibri" pitchFamily="34" charset="0"/>
                      </a:endParaRPr>
                    </a:p>
                  </a:txBody>
                  <a:tcPr marT="45727" marB="45727" anchor="ctr"/>
                </a:tc>
                <a:tc>
                  <a:txBody>
                    <a:bodyPr/>
                    <a:lstStyle/>
                    <a:p>
                      <a:pPr algn="l">
                        <a:spcBef>
                          <a:spcPts val="1200"/>
                        </a:spcBef>
                        <a:spcAft>
                          <a:spcPts val="600"/>
                        </a:spcAft>
                      </a:pPr>
                      <a:r>
                        <a:rPr lang="en-US" sz="1800" kern="1200">
                          <a:solidFill>
                            <a:srgbClr val="000000"/>
                          </a:solidFill>
                          <a:latin typeface="Calibri" pitchFamily="34" charset="0"/>
                          <a:hlinkClick r:id="rId4"/>
                        </a:rPr>
                        <a:t>ICH E6, Sec 4.5</a:t>
                      </a:r>
                      <a:endParaRPr lang="en-US" sz="1800" kern="1200">
                        <a:solidFill>
                          <a:srgbClr val="000000"/>
                        </a:solidFill>
                        <a:latin typeface="Calibri" pitchFamily="34" charset="0"/>
                        <a:ea typeface="+mn-ea"/>
                        <a:cs typeface="Calibri" pitchFamily="34" charset="0"/>
                      </a:endParaRPr>
                    </a:p>
                  </a:txBody>
                  <a:tcPr marT="45727" marB="45727" anchor="ctr"/>
                </a:tc>
                <a:extLst>
                  <a:ext uri="{0D108BD9-81ED-4DB2-BD59-A6C34878D82A}">
                    <a16:rowId xmlns:a16="http://schemas.microsoft.com/office/drawing/2014/main" val="10004"/>
                  </a:ext>
                </a:extLst>
              </a:tr>
              <a:tr h="640971">
                <a:tc>
                  <a:txBody>
                    <a:bodyPr/>
                    <a:lstStyle/>
                    <a:p>
                      <a:pPr algn="l">
                        <a:spcBef>
                          <a:spcPts val="1200"/>
                        </a:spcBef>
                        <a:spcAft>
                          <a:spcPts val="600"/>
                        </a:spcAft>
                      </a:pPr>
                      <a:r>
                        <a:rPr lang="en-US" sz="1800" kern="1200">
                          <a:solidFill>
                            <a:srgbClr val="000000"/>
                          </a:solidFill>
                          <a:latin typeface="Calibri" pitchFamily="34" charset="0"/>
                        </a:rPr>
                        <a:t>Record keeping</a:t>
                      </a:r>
                      <a:endParaRPr lang="en-US" sz="1800" kern="1200">
                        <a:solidFill>
                          <a:srgbClr val="000000"/>
                        </a:solidFill>
                        <a:latin typeface="Calibri" pitchFamily="34" charset="0"/>
                        <a:ea typeface="+mn-ea"/>
                        <a:cs typeface="Calibri" pitchFamily="34" charset="0"/>
                      </a:endParaRPr>
                    </a:p>
                  </a:txBody>
                  <a:tcPr marT="45727" marB="45727" anchor="ctr"/>
                </a:tc>
                <a:tc>
                  <a:txBody>
                    <a:bodyPr/>
                    <a:lstStyle/>
                    <a:p>
                      <a:pPr algn="l">
                        <a:spcBef>
                          <a:spcPts val="1200"/>
                        </a:spcBef>
                        <a:spcAft>
                          <a:spcPts val="0"/>
                        </a:spcAft>
                      </a:pPr>
                      <a:r>
                        <a:rPr lang="en-US" sz="1800" kern="1200">
                          <a:solidFill>
                            <a:srgbClr val="000000"/>
                          </a:solidFill>
                          <a:latin typeface="Calibri" pitchFamily="34" charset="0"/>
                          <a:hlinkClick r:id="rId4"/>
                        </a:rPr>
                        <a:t>ICH E6, Sec 4.4.1, Sec 4.9, </a:t>
                      </a:r>
                    </a:p>
                    <a:p>
                      <a:pPr algn="l">
                        <a:spcBef>
                          <a:spcPts val="0"/>
                        </a:spcBef>
                        <a:spcAft>
                          <a:spcPts val="600"/>
                        </a:spcAft>
                      </a:pPr>
                      <a:r>
                        <a:rPr lang="en-US" sz="1800" kern="1200">
                          <a:solidFill>
                            <a:srgbClr val="000000"/>
                          </a:solidFill>
                          <a:latin typeface="Calibri" pitchFamily="34" charset="0"/>
                          <a:hlinkClick r:id="rId4"/>
                        </a:rPr>
                        <a:t>Sec 8</a:t>
                      </a:r>
                      <a:endParaRPr lang="en-US" sz="1800" kern="1200">
                        <a:solidFill>
                          <a:srgbClr val="000000"/>
                        </a:solidFill>
                        <a:latin typeface="Calibri" pitchFamily="34" charset="0"/>
                        <a:ea typeface="+mn-ea"/>
                        <a:cs typeface="Calibri" pitchFamily="34" charset="0"/>
                      </a:endParaRPr>
                    </a:p>
                  </a:txBody>
                  <a:tcPr marT="45727" marB="45727" anchor="ctr"/>
                </a:tc>
                <a:extLst>
                  <a:ext uri="{0D108BD9-81ED-4DB2-BD59-A6C34878D82A}">
                    <a16:rowId xmlns:a16="http://schemas.microsoft.com/office/drawing/2014/main" val="10005"/>
                  </a:ext>
                </a:extLst>
              </a:tr>
              <a:tr h="640971">
                <a:tc>
                  <a:txBody>
                    <a:bodyPr/>
                    <a:lstStyle/>
                    <a:p>
                      <a:pPr marL="0" marR="0" indent="0" algn="l" defTabSz="914400" rtl="0" eaLnBrk="1" fontAlgn="auto" latinLnBrk="0" hangingPunct="1">
                        <a:lnSpc>
                          <a:spcPct val="100000"/>
                        </a:lnSpc>
                        <a:spcBef>
                          <a:spcPts val="1200"/>
                        </a:spcBef>
                        <a:spcAft>
                          <a:spcPts val="600"/>
                        </a:spcAft>
                        <a:buClrTx/>
                        <a:buSzTx/>
                        <a:buFontTx/>
                        <a:buNone/>
                        <a:tabLst/>
                        <a:defRPr/>
                      </a:pPr>
                      <a:r>
                        <a:rPr kumimoji="0" lang="en-US" sz="1800" kern="1200">
                          <a:solidFill>
                            <a:srgbClr val="000000"/>
                          </a:solidFill>
                          <a:latin typeface="Calibri" pitchFamily="34" charset="0"/>
                        </a:rPr>
                        <a:t>FAQs OHRP Investigator Responsibilities</a:t>
                      </a:r>
                      <a:endParaRPr kumimoji="0" lang="en-US" sz="1800" kern="1200">
                        <a:solidFill>
                          <a:srgbClr val="000000"/>
                        </a:solidFill>
                        <a:latin typeface="Calibri" pitchFamily="34" charset="0"/>
                        <a:ea typeface="+mn-ea"/>
                        <a:cs typeface="Calibri" pitchFamily="34" charset="0"/>
                      </a:endParaRPr>
                    </a:p>
                  </a:txBody>
                  <a:tcPr marT="45727" marB="45727" anchor="ctr"/>
                </a:tc>
                <a:tc>
                  <a:txBody>
                    <a:bodyPr/>
                    <a:lstStyle/>
                    <a:p>
                      <a:pPr algn="l">
                        <a:spcBef>
                          <a:spcPts val="1200"/>
                        </a:spcBef>
                        <a:spcAft>
                          <a:spcPts val="600"/>
                        </a:spcAft>
                      </a:pPr>
                      <a:r>
                        <a:rPr lang="en-US" sz="1800" kern="1200">
                          <a:solidFill>
                            <a:srgbClr val="000000"/>
                          </a:solidFill>
                          <a:latin typeface="Calibri" pitchFamily="34" charset="0"/>
                          <a:hlinkClick r:id="rId5"/>
                        </a:rPr>
                        <a:t>http://answers.hhs.gov/ohrp/categories/1567</a:t>
                      </a:r>
                      <a:endParaRPr lang="en-US" sz="1800" kern="1200">
                        <a:solidFill>
                          <a:srgbClr val="000000"/>
                        </a:solidFill>
                        <a:latin typeface="Calibri" pitchFamily="34" charset="0"/>
                      </a:endParaRPr>
                    </a:p>
                  </a:txBody>
                  <a:tcPr marT="45727" marB="45727" anchor="ctr"/>
                </a:tc>
                <a:extLst>
                  <a:ext uri="{0D108BD9-81ED-4DB2-BD59-A6C34878D82A}">
                    <a16:rowId xmlns:a16="http://schemas.microsoft.com/office/drawing/2014/main" val="10006"/>
                  </a:ext>
                </a:extLst>
              </a:tr>
              <a:tr h="873430">
                <a:tc>
                  <a:txBody>
                    <a:bodyPr/>
                    <a:lstStyle/>
                    <a:p>
                      <a:pPr marL="0" marR="0" indent="0" algn="l" defTabSz="914400" rtl="0" eaLnBrk="1" fontAlgn="auto" latinLnBrk="0" hangingPunct="1">
                        <a:lnSpc>
                          <a:spcPct val="100000"/>
                        </a:lnSpc>
                        <a:spcBef>
                          <a:spcPts val="1200"/>
                        </a:spcBef>
                        <a:spcAft>
                          <a:spcPts val="600"/>
                        </a:spcAft>
                        <a:buClrTx/>
                        <a:buSzTx/>
                        <a:buFontTx/>
                        <a:buNone/>
                        <a:tabLst/>
                        <a:defRPr/>
                      </a:pPr>
                      <a:r>
                        <a:rPr kumimoji="0" lang="en-US" sz="1800" kern="1200">
                          <a:solidFill>
                            <a:srgbClr val="000000"/>
                          </a:solidFill>
                          <a:latin typeface="Calibri" pitchFamily="34" charset="0"/>
                          <a:ea typeface="+mn-ea"/>
                          <a:cs typeface="Calibri" pitchFamily="34" charset="0"/>
                        </a:rPr>
                        <a:t>NIMH Reporting</a:t>
                      </a:r>
                    </a:p>
                  </a:txBody>
                  <a:tcPr marT="45727" marB="45727" anchor="ctr"/>
                </a:tc>
                <a:tc>
                  <a:txBody>
                    <a:bodyPr/>
                    <a:lstStyle/>
                    <a:p>
                      <a:pPr algn="l">
                        <a:spcBef>
                          <a:spcPts val="1200"/>
                        </a:spcBef>
                        <a:spcAft>
                          <a:spcPts val="600"/>
                        </a:spcAft>
                      </a:pPr>
                      <a:r>
                        <a:rPr lang="en-US" sz="1800" kern="1200">
                          <a:solidFill>
                            <a:srgbClr val="000000"/>
                          </a:solidFill>
                          <a:latin typeface="Calibri" pitchFamily="34" charset="0"/>
                          <a:ea typeface="+mn-ea"/>
                          <a:cs typeface="Calibri" pitchFamily="34" charset="0"/>
                          <a:hlinkClick r:id="rId6"/>
                        </a:rPr>
                        <a:t>NIMH Reportable Events Policy</a:t>
                      </a:r>
                      <a:endParaRPr lang="en-US" sz="1800" kern="1200">
                        <a:solidFill>
                          <a:srgbClr val="000000"/>
                        </a:solidFill>
                        <a:latin typeface="Calibri" pitchFamily="34" charset="0"/>
                        <a:ea typeface="+mn-ea"/>
                        <a:cs typeface="Calibri" pitchFamily="34" charset="0"/>
                      </a:endParaRPr>
                    </a:p>
                  </a:txBody>
                  <a:tcPr marT="45727" marB="45727" anchor="ctr"/>
                </a:tc>
                <a:extLst>
                  <a:ext uri="{0D108BD9-81ED-4DB2-BD59-A6C34878D82A}">
                    <a16:rowId xmlns:a16="http://schemas.microsoft.com/office/drawing/2014/main" val="10007"/>
                  </a:ext>
                </a:extLst>
              </a:tr>
            </a:tbl>
          </a:graphicData>
        </a:graphic>
      </p:graphicFrame>
      <p:sp>
        <p:nvSpPr>
          <p:cNvPr id="8" name="Slide Number Placeholder 9"/>
          <p:cNvSpPr>
            <a:spLocks noGrp="1"/>
          </p:cNvSpPr>
          <p:nvPr>
            <p:ph type="sldNum" sz="quarter" idx="4"/>
          </p:nvPr>
        </p:nvSpPr>
        <p:spPr bwMode="auto">
          <a:prstGeom prst="rect">
            <a:avLst/>
          </a:prstGeom>
          <a:noFill/>
          <a:ln>
            <a:miter lim="800000"/>
            <a:headEnd/>
            <a:tailEnd/>
          </a:ln>
        </p:spPr>
        <p:txBody>
          <a:bodyPr wrap="square" lIns="91440" tIns="45720" rIns="91440" bIns="45720" numCol="1" anchorCtr="0" compatLnSpc="1">
            <a:prstTxWarp prst="textNoShape">
              <a:avLst/>
            </a:prstTxWarp>
          </a:bodyPr>
          <a:lstStyle/>
          <a:p>
            <a:fld id="{DD1E1E33-A4AD-4AED-901E-751F0BF7804E}" type="slidenum">
              <a:rPr lang="en-US" smtClean="0">
                <a:ea typeface="MS PGothic" pitchFamily="34" charset="-128"/>
              </a:rPr>
              <a:pPr/>
              <a:t>56</a:t>
            </a:fld>
            <a:endParaRPr lang="en-US">
              <a:ea typeface="MS PGothic" pitchFamily="34" charset="-128"/>
            </a:endParaRPr>
          </a:p>
        </p:txBody>
      </p:sp>
    </p:spTree>
    <p:extLst>
      <p:ext uri="{BB962C8B-B14F-4D97-AF65-F5344CB8AC3E}">
        <p14:creationId xmlns:p14="http://schemas.microsoft.com/office/powerpoint/2010/main" val="21460038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Additional Resources Continued</a:t>
            </a:r>
          </a:p>
        </p:txBody>
      </p:sp>
      <p:sp>
        <p:nvSpPr>
          <p:cNvPr id="2" name="Content Placeholder 1"/>
          <p:cNvSpPr>
            <a:spLocks noGrp="1"/>
          </p:cNvSpPr>
          <p:nvPr>
            <p:ph type="body" sz="quarter" idx="10"/>
          </p:nvPr>
        </p:nvSpPr>
        <p:spPr/>
        <p:txBody>
          <a:bodyPr>
            <a:noAutofit/>
          </a:bodyPr>
          <a:lstStyle/>
          <a:p>
            <a:r>
              <a:rPr lang="en-US" sz="1800"/>
              <a:t>ICH GCP: </a:t>
            </a:r>
            <a:r>
              <a:rPr lang="en-US" sz="1800">
                <a:hlinkClick r:id="rId2"/>
              </a:rPr>
              <a:t>http://www.ich.org/products/guidelines.html</a:t>
            </a:r>
            <a:endParaRPr lang="en-US" sz="1800"/>
          </a:p>
          <a:p>
            <a:r>
              <a:rPr lang="en-US" sz="1800"/>
              <a:t>FDA Regulations: </a:t>
            </a:r>
            <a:r>
              <a:rPr lang="en-US" sz="1800">
                <a:hlinkClick r:id="rId3"/>
              </a:rPr>
              <a:t>http://www.fda.gov/ScienceResearch/SpecialTopics/RunningClinicalTrials/ucm155713.htm#FDARegulations</a:t>
            </a:r>
            <a:endParaRPr lang="en-US" sz="1800"/>
          </a:p>
          <a:p>
            <a:r>
              <a:rPr lang="en-US" sz="1800"/>
              <a:t>NIMH Clinical Research Policies: </a:t>
            </a:r>
            <a:r>
              <a:rPr lang="en-US" sz="1800">
                <a:hlinkClick r:id="rId4"/>
              </a:rPr>
              <a:t>http://www.nimh.nih.gov/funding/clinical-research/index.shtml</a:t>
            </a:r>
            <a:endParaRPr lang="en-US" sz="1800"/>
          </a:p>
          <a:p>
            <a:r>
              <a:rPr lang="en-US" sz="1800"/>
              <a:t>Office for Human Research Protections (OHRP): </a:t>
            </a:r>
            <a:r>
              <a:rPr lang="en-US" sz="1800">
                <a:hlinkClick r:id="rId5"/>
              </a:rPr>
              <a:t>http://www.hhs.gov/ohrp/humansubjects/index.html</a:t>
            </a:r>
            <a:endParaRPr lang="en-US" sz="1800"/>
          </a:p>
          <a:p>
            <a:r>
              <a:rPr lang="en-US" sz="1800"/>
              <a:t>GCP training course: </a:t>
            </a:r>
            <a:r>
              <a:rPr lang="en-US" sz="1800">
                <a:hlinkClick r:id="rId6"/>
              </a:rPr>
              <a:t>http://gcplearningcenter.niaid.nih.gov/</a:t>
            </a:r>
            <a:r>
              <a:rPr lang="en-US" sz="1800"/>
              <a:t>  or </a:t>
            </a:r>
            <a:r>
              <a:rPr lang="en-US" sz="1800">
                <a:hlinkClick r:id="rId7"/>
              </a:rPr>
              <a:t>https://gcp.nidatraining.org/</a:t>
            </a:r>
            <a:endParaRPr lang="en-US" sz="1800"/>
          </a:p>
          <a:p>
            <a:r>
              <a:rPr lang="en-US" sz="1800"/>
              <a:t>NIMH Clinical Research Toolbox:</a:t>
            </a:r>
          </a:p>
          <a:p>
            <a:pPr indent="0">
              <a:spcBef>
                <a:spcPts val="0"/>
              </a:spcBef>
              <a:buNone/>
            </a:pPr>
            <a:r>
              <a:rPr lang="en-US" sz="1800">
                <a:hlinkClick r:id="rId8"/>
              </a:rPr>
              <a:t>https://www.nimh.nih.gov/funding/clinical-research/clinical-research-toolbox/nimh-clinical-research-toolbox.shtml</a:t>
            </a:r>
            <a:endParaRPr lang="en-US" sz="1800"/>
          </a:p>
          <a:p>
            <a:r>
              <a:rPr lang="en-US" sz="1800"/>
              <a:t>ICH Clinical Safety Data Management: Definitions and Standards for Expedited Reporting Guideline:</a:t>
            </a:r>
          </a:p>
          <a:p>
            <a:pPr indent="0">
              <a:spcBef>
                <a:spcPts val="0"/>
              </a:spcBef>
              <a:buNone/>
            </a:pPr>
            <a:r>
              <a:rPr lang="en-US" sz="1800">
                <a:hlinkClick r:id="rId9"/>
              </a:rPr>
              <a:t>https://www.fda.gov/media/71188/download</a:t>
            </a:r>
            <a:endParaRPr lang="en-US" sz="1800"/>
          </a:p>
        </p:txBody>
      </p:sp>
      <p:sp>
        <p:nvSpPr>
          <p:cNvPr id="4" name="Slide Number Placeholder 3"/>
          <p:cNvSpPr>
            <a:spLocks noGrp="1"/>
          </p:cNvSpPr>
          <p:nvPr>
            <p:ph type="sldNum" sz="quarter" idx="4"/>
          </p:nvPr>
        </p:nvSpPr>
        <p:spPr/>
        <p:txBody>
          <a:bodyPr/>
          <a:lstStyle/>
          <a:p>
            <a:fld id="{20765C9B-9F83-4A8D-A7CD-EAAF7DC75087}" type="slidenum">
              <a:rPr lang="en-US" altLang="en-US" smtClean="0">
                <a:solidFill>
                  <a:srgbClr val="00468B"/>
                </a:solidFill>
              </a:rPr>
              <a:pPr/>
              <a:t>57</a:t>
            </a:fld>
            <a:endParaRPr lang="en-US" altLang="en-US">
              <a:solidFill>
                <a:srgbClr val="00468B"/>
              </a:solidFill>
            </a:endParaRPr>
          </a:p>
        </p:txBody>
      </p:sp>
    </p:spTree>
    <p:extLst>
      <p:ext uri="{BB962C8B-B14F-4D97-AF65-F5344CB8AC3E}">
        <p14:creationId xmlns:p14="http://schemas.microsoft.com/office/powerpoint/2010/main" val="3452262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FFF0AF-EC80-4E29-8A3E-C4CFEF0B98CF}"/>
              </a:ext>
            </a:extLst>
          </p:cNvPr>
          <p:cNvSpPr>
            <a:spLocks noGrp="1"/>
          </p:cNvSpPr>
          <p:nvPr>
            <p:ph type="title"/>
          </p:nvPr>
        </p:nvSpPr>
        <p:spPr/>
        <p:txBody>
          <a:bodyPr/>
          <a:lstStyle/>
          <a:p>
            <a:r>
              <a:rPr lang="en-US"/>
              <a:t>Contact</a:t>
            </a:r>
          </a:p>
        </p:txBody>
      </p:sp>
      <p:sp>
        <p:nvSpPr>
          <p:cNvPr id="2" name="Text Placeholder 1">
            <a:extLst>
              <a:ext uri="{FF2B5EF4-FFF2-40B4-BE49-F238E27FC236}">
                <a16:creationId xmlns:a16="http://schemas.microsoft.com/office/drawing/2014/main" id="{34C91E4A-4DD1-484C-96CD-51BF6CE4DF3F}"/>
              </a:ext>
            </a:extLst>
          </p:cNvPr>
          <p:cNvSpPr>
            <a:spLocks noGrp="1"/>
          </p:cNvSpPr>
          <p:nvPr>
            <p:ph type="body" sz="quarter" idx="10"/>
          </p:nvPr>
        </p:nvSpPr>
        <p:spPr/>
        <p:txBody>
          <a:bodyPr/>
          <a:lstStyle/>
          <a:p>
            <a:pPr marL="182880" indent="0" algn="ctr">
              <a:spcBef>
                <a:spcPts val="600"/>
              </a:spcBef>
              <a:spcAft>
                <a:spcPts val="600"/>
              </a:spcAft>
              <a:buNone/>
            </a:pPr>
            <a:r>
              <a:rPr lang="en-US"/>
              <a:t>NIMH Office of Clinical Research (OCR)</a:t>
            </a:r>
          </a:p>
          <a:p>
            <a:pPr marL="182880" indent="0" algn="ctr">
              <a:spcBef>
                <a:spcPts val="600"/>
              </a:spcBef>
              <a:spcAft>
                <a:spcPts val="600"/>
              </a:spcAft>
              <a:buNone/>
            </a:pPr>
            <a:endParaRPr lang="en-US"/>
          </a:p>
          <a:p>
            <a:pPr marL="182880" indent="0" algn="ctr">
              <a:spcBef>
                <a:spcPts val="600"/>
              </a:spcBef>
              <a:spcAft>
                <a:spcPts val="600"/>
              </a:spcAft>
              <a:buNone/>
            </a:pPr>
            <a:r>
              <a:rPr lang="en-US"/>
              <a:t>Clinical Research Education, Support, and Training (CREST) Program</a:t>
            </a:r>
          </a:p>
          <a:p>
            <a:pPr marL="182880" indent="0" algn="ctr">
              <a:spcBef>
                <a:spcPts val="600"/>
              </a:spcBef>
              <a:spcAft>
                <a:spcPts val="600"/>
              </a:spcAft>
              <a:buNone/>
            </a:pPr>
            <a:endParaRPr lang="en-US"/>
          </a:p>
          <a:p>
            <a:pPr marL="182880" indent="0" algn="ctr">
              <a:spcBef>
                <a:spcPts val="600"/>
              </a:spcBef>
              <a:spcAft>
                <a:spcPts val="600"/>
              </a:spcAft>
              <a:buNone/>
            </a:pPr>
            <a:r>
              <a:rPr lang="en-US"/>
              <a:t>Email: </a:t>
            </a:r>
            <a:r>
              <a:rPr lang="en-US">
                <a:hlinkClick r:id="rId2"/>
              </a:rPr>
              <a:t>nimhctob_crest@mail.nih.gov</a:t>
            </a:r>
            <a:r>
              <a:rPr lang="en-US"/>
              <a:t> </a:t>
            </a:r>
          </a:p>
          <a:p>
            <a:pPr marL="0" indent="0">
              <a:buNone/>
            </a:pPr>
            <a:endParaRPr lang="en-US"/>
          </a:p>
        </p:txBody>
      </p:sp>
      <p:sp>
        <p:nvSpPr>
          <p:cNvPr id="4" name="Slide Number Placeholder 3">
            <a:extLst>
              <a:ext uri="{FF2B5EF4-FFF2-40B4-BE49-F238E27FC236}">
                <a16:creationId xmlns:a16="http://schemas.microsoft.com/office/drawing/2014/main" id="{3A2FDBCE-63DA-4F91-BD76-FA7F2F3A97A9}"/>
              </a:ext>
            </a:extLst>
          </p:cNvPr>
          <p:cNvSpPr>
            <a:spLocks noGrp="1"/>
          </p:cNvSpPr>
          <p:nvPr>
            <p:ph type="sldNum" sz="quarter" idx="4"/>
          </p:nvPr>
        </p:nvSpPr>
        <p:spPr/>
        <p:txBody>
          <a:bodyPr/>
          <a:lstStyle/>
          <a:p>
            <a:fld id="{0D720DA8-E26F-4FC9-963B-B7A4AC0D8FDC}" type="slidenum">
              <a:rPr lang="en-US" smtClean="0"/>
              <a:pPr/>
              <a:t>58</a:t>
            </a:fld>
            <a:endParaRPr lang="en-US"/>
          </a:p>
        </p:txBody>
      </p:sp>
    </p:spTree>
    <p:extLst>
      <p:ext uri="{BB962C8B-B14F-4D97-AF65-F5344CB8AC3E}">
        <p14:creationId xmlns:p14="http://schemas.microsoft.com/office/powerpoint/2010/main" val="1389887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Good Clinical Practice (GCP) Continued</a:t>
            </a:r>
          </a:p>
        </p:txBody>
      </p:sp>
      <p:sp>
        <p:nvSpPr>
          <p:cNvPr id="3" name="Content Placeholder 2"/>
          <p:cNvSpPr>
            <a:spLocks noGrp="1"/>
          </p:cNvSpPr>
          <p:nvPr>
            <p:ph type="body" sz="quarter" idx="10"/>
          </p:nvPr>
        </p:nvSpPr>
        <p:spPr>
          <a:xfrm>
            <a:off x="446087" y="1272452"/>
            <a:ext cx="8275320" cy="4870259"/>
          </a:xfrm>
        </p:spPr>
        <p:txBody>
          <a:bodyPr/>
          <a:lstStyle/>
          <a:p>
            <a:pPr marL="0" indent="0">
              <a:spcBef>
                <a:spcPts val="600"/>
              </a:spcBef>
              <a:spcAft>
                <a:spcPts val="600"/>
              </a:spcAft>
              <a:buNone/>
            </a:pPr>
            <a:r>
              <a:rPr lang="en-US"/>
              <a:t>Why is GCP Important?</a:t>
            </a:r>
          </a:p>
          <a:p>
            <a:pPr>
              <a:spcBef>
                <a:spcPts val="600"/>
              </a:spcBef>
              <a:spcAft>
                <a:spcPts val="600"/>
              </a:spcAft>
            </a:pPr>
            <a:r>
              <a:rPr lang="en-US"/>
              <a:t>Sets minimum quality standards for the conduct of clinical research</a:t>
            </a:r>
          </a:p>
          <a:p>
            <a:pPr>
              <a:spcBef>
                <a:spcPts val="600"/>
              </a:spcBef>
              <a:spcAft>
                <a:spcPts val="600"/>
              </a:spcAft>
            </a:pPr>
            <a:r>
              <a:rPr lang="en-US"/>
              <a:t>Describes the responsibilities of investigators, sponsors, monitors and Institutional Review Boards (IRBs) in the conduct of clinical trials. </a:t>
            </a:r>
          </a:p>
          <a:p>
            <a:pPr>
              <a:spcBef>
                <a:spcPts val="600"/>
              </a:spcBef>
              <a:spcAft>
                <a:spcPts val="600"/>
              </a:spcAft>
            </a:pPr>
            <a:r>
              <a:rPr lang="en-US"/>
              <a:t>Compliance with GCP ensures that the rights, safety, and well-being of study participants are protected and that the clinical trial data are credible (i.e., accurate, verifiable, and reproducible)</a:t>
            </a:r>
          </a:p>
          <a:p>
            <a:endParaRPr lang="en-US" sz="2400"/>
          </a:p>
        </p:txBody>
      </p:sp>
      <p:sp>
        <p:nvSpPr>
          <p:cNvPr id="4" name="Slide Number Placeholder 3"/>
          <p:cNvSpPr>
            <a:spLocks noGrp="1"/>
          </p:cNvSpPr>
          <p:nvPr>
            <p:ph type="sldNum" sz="quarter" idx="4"/>
          </p:nvPr>
        </p:nvSpPr>
        <p:spPr/>
        <p:txBody>
          <a:bodyPr/>
          <a:lstStyle/>
          <a:p>
            <a:fld id="{B3056149-F7D3-4DB1-8720-8E93BBB5A8C2}" type="slidenum">
              <a:rPr lang="en-US" smtClean="0"/>
              <a:pPr/>
              <a:t>6</a:t>
            </a:fld>
            <a:endParaRPr lang="en-US"/>
          </a:p>
        </p:txBody>
      </p:sp>
    </p:spTree>
    <p:extLst>
      <p:ext uri="{BB962C8B-B14F-4D97-AF65-F5344CB8AC3E}">
        <p14:creationId xmlns:p14="http://schemas.microsoft.com/office/powerpoint/2010/main" val="368931917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3F5F95-CFF3-4F4D-AA89-3D2D2DB1FA0B}"/>
              </a:ext>
            </a:extLst>
          </p:cNvPr>
          <p:cNvSpPr>
            <a:spLocks noGrp="1"/>
          </p:cNvSpPr>
          <p:nvPr>
            <p:ph type="title"/>
          </p:nvPr>
        </p:nvSpPr>
        <p:spPr/>
        <p:txBody>
          <a:bodyPr/>
          <a:lstStyle/>
          <a:p>
            <a:r>
              <a:rPr lang="en-US"/>
              <a:t>NIH Training</a:t>
            </a:r>
          </a:p>
        </p:txBody>
      </p:sp>
      <p:sp>
        <p:nvSpPr>
          <p:cNvPr id="2" name="Text Placeholder 1">
            <a:extLst>
              <a:ext uri="{FF2B5EF4-FFF2-40B4-BE49-F238E27FC236}">
                <a16:creationId xmlns:a16="http://schemas.microsoft.com/office/drawing/2014/main" id="{879535BE-0866-4498-A21E-8C3BD5127B68}"/>
              </a:ext>
            </a:extLst>
          </p:cNvPr>
          <p:cNvSpPr>
            <a:spLocks noGrp="1"/>
          </p:cNvSpPr>
          <p:nvPr>
            <p:ph type="body" sz="quarter" idx="10"/>
          </p:nvPr>
        </p:nvSpPr>
        <p:spPr/>
        <p:txBody>
          <a:bodyPr>
            <a:normAutofit fontScale="92500" lnSpcReduction="10000"/>
          </a:bodyPr>
          <a:lstStyle/>
          <a:p>
            <a:pPr>
              <a:spcBef>
                <a:spcPts val="600"/>
              </a:spcBef>
              <a:spcAft>
                <a:spcPts val="600"/>
              </a:spcAft>
            </a:pPr>
            <a:r>
              <a:rPr lang="en-US" b="1"/>
              <a:t>NIH policy </a:t>
            </a:r>
            <a:r>
              <a:rPr lang="en-US" b="1">
                <a:hlinkClick r:id="rId3"/>
              </a:rPr>
              <a:t>NOT-OD-16-148</a:t>
            </a:r>
            <a:r>
              <a:rPr lang="en-US" b="1"/>
              <a:t> </a:t>
            </a:r>
            <a:r>
              <a:rPr lang="en-US"/>
              <a:t>effective as of January 1, 2017: NIH-funded investigators and clinical trial site staff who are responsible for the conduct, management and oversight of NIH-funded clinical trials should be </a:t>
            </a:r>
            <a:r>
              <a:rPr lang="en-US" b="1"/>
              <a:t>trained in Good Clinical Practice (GCP)</a:t>
            </a:r>
            <a:r>
              <a:rPr lang="en-US"/>
              <a:t>,</a:t>
            </a:r>
            <a:r>
              <a:rPr lang="en-US" b="1"/>
              <a:t> </a:t>
            </a:r>
            <a:r>
              <a:rPr lang="en-US"/>
              <a:t>consistent with principles of the International Conference on Harmonisation (ICH) E6 (R2)</a:t>
            </a:r>
          </a:p>
          <a:p>
            <a:pPr>
              <a:spcBef>
                <a:spcPts val="600"/>
              </a:spcBef>
              <a:spcAft>
                <a:spcPts val="600"/>
              </a:spcAft>
            </a:pPr>
            <a:endParaRPr lang="en-US"/>
          </a:p>
          <a:p>
            <a:pPr>
              <a:spcBef>
                <a:spcPts val="600"/>
              </a:spcBef>
              <a:spcAft>
                <a:spcPts val="600"/>
              </a:spcAft>
            </a:pPr>
            <a:r>
              <a:rPr lang="en-US" b="1"/>
              <a:t>NIH policy </a:t>
            </a:r>
            <a:r>
              <a:rPr lang="en-US" b="1">
                <a:hlinkClick r:id="rId4"/>
              </a:rPr>
              <a:t>NOT- OD-00-039 </a:t>
            </a:r>
            <a:r>
              <a:rPr lang="en-US"/>
              <a:t>effective on October 1, 2000: the NIH Extramural Research Program has required </a:t>
            </a:r>
            <a:r>
              <a:rPr lang="en-US" b="1"/>
              <a:t>training</a:t>
            </a:r>
            <a:r>
              <a:rPr lang="en-US"/>
              <a:t> </a:t>
            </a:r>
            <a:r>
              <a:rPr lang="en-US" b="1"/>
              <a:t>on</a:t>
            </a:r>
            <a:r>
              <a:rPr lang="en-US"/>
              <a:t> </a:t>
            </a:r>
            <a:r>
              <a:rPr lang="en-US" b="1"/>
              <a:t>Protections for Human Research Participants </a:t>
            </a:r>
            <a:r>
              <a:rPr lang="en-US"/>
              <a:t>for all NIH-funded investigators and individuals responsible for the design or conduct of a research involving human subjects </a:t>
            </a:r>
          </a:p>
        </p:txBody>
      </p:sp>
      <p:sp>
        <p:nvSpPr>
          <p:cNvPr id="4" name="Slide Number Placeholder 3">
            <a:extLst>
              <a:ext uri="{FF2B5EF4-FFF2-40B4-BE49-F238E27FC236}">
                <a16:creationId xmlns:a16="http://schemas.microsoft.com/office/drawing/2014/main" id="{C109CAE2-F00D-4C20-9EFC-299EC4A98C0B}"/>
              </a:ext>
            </a:extLst>
          </p:cNvPr>
          <p:cNvSpPr>
            <a:spLocks noGrp="1"/>
          </p:cNvSpPr>
          <p:nvPr>
            <p:ph type="sldNum" sz="quarter" idx="4"/>
          </p:nvPr>
        </p:nvSpPr>
        <p:spPr/>
        <p:txBody>
          <a:bodyPr/>
          <a:lstStyle/>
          <a:p>
            <a:fld id="{0D720DA8-E26F-4FC9-963B-B7A4AC0D8FDC}" type="slidenum">
              <a:rPr lang="en-US" smtClean="0"/>
              <a:pPr/>
              <a:t>7</a:t>
            </a:fld>
            <a:endParaRPr lang="en-US"/>
          </a:p>
        </p:txBody>
      </p:sp>
    </p:spTree>
    <p:extLst>
      <p:ext uri="{BB962C8B-B14F-4D97-AF65-F5344CB8AC3E}">
        <p14:creationId xmlns:p14="http://schemas.microsoft.com/office/powerpoint/2010/main" val="1967596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type="body" sz="quarter" idx="10"/>
          </p:nvPr>
        </p:nvSpPr>
        <p:spPr>
          <a:xfrm>
            <a:off x="446088" y="1172153"/>
            <a:ext cx="8275320" cy="4870259"/>
          </a:xfrm>
        </p:spPr>
        <p:txBody>
          <a:bodyPr lIns="91440" tIns="45720" rIns="91440" bIns="45720" anchor="t"/>
          <a:lstStyle/>
          <a:p>
            <a:pPr>
              <a:spcBef>
                <a:spcPts val="600"/>
              </a:spcBef>
              <a:spcAft>
                <a:spcPts val="600"/>
              </a:spcAft>
            </a:pPr>
            <a:r>
              <a:rPr lang="en-US"/>
              <a:t>The NIH policy requiring training in GCP applies to all clinical trials involving human research participants </a:t>
            </a:r>
          </a:p>
          <a:p>
            <a:pPr algn="l"/>
            <a:r>
              <a:rPr lang="en-US" i="0">
                <a:solidFill>
                  <a:srgbClr val="3B3B3B"/>
                </a:solidFill>
                <a:effectLst/>
                <a:hlinkClick r:id="rId3"/>
              </a:rPr>
              <a:t>NIH Definition of a Clinical Trial</a:t>
            </a:r>
          </a:p>
          <a:p>
            <a:pPr marL="0" indent="0">
              <a:spcBef>
                <a:spcPts val="600"/>
              </a:spcBef>
              <a:spcAft>
                <a:spcPts val="600"/>
              </a:spcAft>
              <a:buClrTx/>
              <a:buNone/>
            </a:pPr>
            <a:endParaRPr lang="en-US">
              <a:latin typeface="Calibri" pitchFamily="34" charset="0"/>
            </a:endParaRPr>
          </a:p>
          <a:p>
            <a:pPr>
              <a:spcBef>
                <a:spcPts val="600"/>
              </a:spcBef>
              <a:spcAft>
                <a:spcPts val="600"/>
              </a:spcAft>
              <a:buClrTx/>
            </a:pPr>
            <a:endParaRPr lang="en-US">
              <a:latin typeface="Calibri" pitchFamily="34" charset="0"/>
            </a:endParaRPr>
          </a:p>
          <a:p>
            <a:pPr>
              <a:spcBef>
                <a:spcPts val="600"/>
              </a:spcBef>
              <a:spcAft>
                <a:spcPts val="600"/>
              </a:spcAft>
              <a:buClrTx/>
            </a:pPr>
            <a:endParaRPr lang="en-US">
              <a:latin typeface="Calibri" pitchFamily="34" charset="0"/>
            </a:endParaRPr>
          </a:p>
        </p:txBody>
      </p:sp>
      <p:sp>
        <p:nvSpPr>
          <p:cNvPr id="3" name="Title 2"/>
          <p:cNvSpPr>
            <a:spLocks noGrp="1"/>
          </p:cNvSpPr>
          <p:nvPr>
            <p:ph type="title"/>
          </p:nvPr>
        </p:nvSpPr>
        <p:spPr/>
        <p:txBody>
          <a:bodyPr>
            <a:normAutofit/>
          </a:bodyPr>
          <a:lstStyle/>
          <a:p>
            <a:pPr>
              <a:defRPr/>
            </a:pPr>
            <a:r>
              <a:rPr lang="en-US" sz="3200" b="1">
                <a:effectLst/>
              </a:rPr>
              <a:t>GCP Scope and Applicability</a:t>
            </a:r>
          </a:p>
        </p:txBody>
      </p:sp>
      <p:sp>
        <p:nvSpPr>
          <p:cNvPr id="13317" name="Slide Number Placeholder 4"/>
          <p:cNvSpPr>
            <a:spLocks noGrp="1"/>
          </p:cNvSpPr>
          <p:nvPr>
            <p:ph type="sldNum" sz="quarter" idx="4"/>
          </p:nvPr>
        </p:nvSpPr>
        <p:spPr bwMode="auto">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defTabSz="457200" rtl="0" eaLnBrk="1" fontAlgn="base" latinLnBrk="0" hangingPunct="1">
              <a:spcBef>
                <a:spcPct val="0"/>
              </a:spcBef>
              <a:spcAft>
                <a:spcPct val="0"/>
              </a:spcAft>
              <a:defRPr kumimoji="0" sz="1000" b="0" kern="1200">
                <a:solidFill>
                  <a:schemeClr val="tx1"/>
                </a:solidFill>
                <a:latin typeface="Arial" charset="0"/>
                <a:ea typeface="ＭＳ Ｐゴシック" pitchFamily="-107" charset="-128"/>
                <a:cs typeface="+mn-cs"/>
              </a:defRPr>
            </a:lvl1pPr>
            <a:lvl2pPr marL="457200" algn="l" defTabSz="457200" rtl="0" fontAlgn="base">
              <a:spcBef>
                <a:spcPct val="0"/>
              </a:spcBef>
              <a:spcAft>
                <a:spcPct val="0"/>
              </a:spcAft>
              <a:defRPr kern="1200">
                <a:solidFill>
                  <a:schemeClr val="tx1"/>
                </a:solidFill>
                <a:latin typeface="Arial"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pPr>
              <a:defRPr/>
            </a:pPr>
            <a:fld id="{7DA061D0-4BEE-461A-AFC7-B8CE020EDC2F}" type="slidenum">
              <a:rPr lang="en-US" smtClean="0"/>
              <a:pPr>
                <a:defRPr/>
              </a:pPr>
              <a:t>8</a:t>
            </a:fld>
            <a:endParaRPr lang="en-US">
              <a:ea typeface="MS PGothic" pitchFamily="34" charset="-128"/>
            </a:endParaRPr>
          </a:p>
        </p:txBody>
      </p:sp>
      <p:pic>
        <p:nvPicPr>
          <p:cNvPr id="2" name="Picture 1">
            <a:extLst>
              <a:ext uri="{FF2B5EF4-FFF2-40B4-BE49-F238E27FC236}">
                <a16:creationId xmlns:a16="http://schemas.microsoft.com/office/drawing/2014/main" id="{4137BF19-4F4F-4129-822A-5954A6A21824}"/>
              </a:ext>
            </a:extLst>
          </p:cNvPr>
          <p:cNvPicPr>
            <a:picLocks noChangeAspect="1"/>
          </p:cNvPicPr>
          <p:nvPr/>
        </p:nvPicPr>
        <p:blipFill>
          <a:blip r:embed="rId4"/>
          <a:stretch>
            <a:fillRect/>
          </a:stretch>
        </p:blipFill>
        <p:spPr>
          <a:xfrm>
            <a:off x="1600200" y="3124200"/>
            <a:ext cx="4810125" cy="2834249"/>
          </a:xfrm>
          <a:prstGeom prst="rect">
            <a:avLst/>
          </a:prstGeom>
        </p:spPr>
      </p:pic>
    </p:spTree>
    <p:extLst>
      <p:ext uri="{BB962C8B-B14F-4D97-AF65-F5344CB8AC3E}">
        <p14:creationId xmlns:p14="http://schemas.microsoft.com/office/powerpoint/2010/main" val="3795674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20F26-3543-424D-B38D-2F69F5656458}"/>
              </a:ext>
            </a:extLst>
          </p:cNvPr>
          <p:cNvSpPr>
            <a:spLocks noGrp="1"/>
          </p:cNvSpPr>
          <p:nvPr>
            <p:ph type="body" sz="quarter" idx="10"/>
          </p:nvPr>
        </p:nvSpPr>
        <p:spPr>
          <a:xfrm>
            <a:off x="448236" y="1219200"/>
            <a:ext cx="8356453" cy="5029200"/>
          </a:xfrm>
        </p:spPr>
        <p:txBody>
          <a:bodyPr lIns="91440" tIns="45720" rIns="91440" bIns="45720" anchor="t"/>
          <a:lstStyle/>
          <a:p>
            <a:pPr marL="0" lvl="1" indent="0">
              <a:spcBef>
                <a:spcPts val="800"/>
              </a:spcBef>
              <a:spcAft>
                <a:spcPts val="800"/>
              </a:spcAft>
              <a:buNone/>
            </a:pPr>
            <a:r>
              <a:rPr lang="en-US" dirty="0"/>
              <a:t>Additional requirements may include but are not limited to:</a:t>
            </a:r>
          </a:p>
          <a:p>
            <a:pPr marL="342900" lvl="1" indent="-342900">
              <a:spcBef>
                <a:spcPts val="800"/>
              </a:spcBef>
              <a:spcAft>
                <a:spcPts val="800"/>
              </a:spcAft>
            </a:pPr>
            <a:r>
              <a:rPr lang="en-US" dirty="0"/>
              <a:t>Federal Regulations</a:t>
            </a:r>
            <a:endParaRPr lang="en-US" dirty="0">
              <a:cs typeface="Calibri"/>
            </a:endParaRPr>
          </a:p>
          <a:p>
            <a:pPr marL="800100" lvl="2" indent="-342900">
              <a:spcBef>
                <a:spcPts val="600"/>
              </a:spcBef>
              <a:spcAft>
                <a:spcPts val="600"/>
              </a:spcAft>
            </a:pPr>
            <a:r>
              <a:rPr lang="en-US" sz="2400" dirty="0"/>
              <a:t>Code of Federal Regulations (CFR) </a:t>
            </a:r>
            <a:r>
              <a:rPr lang="en-US" sz="2400" u="sng" dirty="0">
                <a:solidFill>
                  <a:srgbClr val="0563C1"/>
                </a:solidFill>
                <a:effectLst/>
                <a:latin typeface="Calibri" panose="020F0502020204030204" pitchFamily="34" charset="0"/>
                <a:ea typeface="Calibri" panose="020F0502020204030204" pitchFamily="34" charset="0"/>
                <a:hlinkClick r:id="rId3"/>
              </a:rPr>
              <a:t>Title 45</a:t>
            </a:r>
            <a:endParaRPr lang="en-US" sz="2400" dirty="0">
              <a:cs typeface="Calibri"/>
            </a:endParaRPr>
          </a:p>
          <a:p>
            <a:pPr marL="914400" lvl="3" indent="0">
              <a:spcBef>
                <a:spcPts val="600"/>
              </a:spcBef>
              <a:spcAft>
                <a:spcPts val="600"/>
              </a:spcAft>
              <a:buNone/>
            </a:pPr>
            <a:r>
              <a:rPr lang="en-US" sz="2000" dirty="0"/>
              <a:t>Applies to research sponsored by Department of Health and Human Services (DHHS), including NIH </a:t>
            </a:r>
            <a:endParaRPr lang="en-US" sz="2000" dirty="0">
              <a:cs typeface="Calibri"/>
            </a:endParaRPr>
          </a:p>
          <a:p>
            <a:pPr marL="800100" lvl="2" indent="-342900">
              <a:spcBef>
                <a:spcPts val="600"/>
              </a:spcBef>
              <a:spcAft>
                <a:spcPts val="600"/>
              </a:spcAft>
            </a:pPr>
            <a:r>
              <a:rPr lang="en-US" sz="2400" dirty="0"/>
              <a:t>Code of Federal Regulations (CFR) </a:t>
            </a:r>
            <a:r>
              <a:rPr lang="en-US" sz="2400" u="sng" dirty="0">
                <a:solidFill>
                  <a:srgbClr val="0563C1"/>
                </a:solidFill>
                <a:effectLst/>
                <a:latin typeface="Calibri" panose="020F0502020204030204" pitchFamily="34" charset="0"/>
                <a:ea typeface="Calibri" panose="020F0502020204030204" pitchFamily="34" charset="0"/>
                <a:hlinkClick r:id="rId4"/>
              </a:rPr>
              <a:t>Title 21</a:t>
            </a:r>
            <a:endParaRPr lang="en-US" sz="2400" dirty="0"/>
          </a:p>
          <a:p>
            <a:pPr marL="914400" lvl="3" indent="0">
              <a:spcBef>
                <a:spcPts val="600"/>
              </a:spcBef>
              <a:spcAft>
                <a:spcPts val="600"/>
              </a:spcAft>
              <a:buNone/>
            </a:pPr>
            <a:r>
              <a:rPr lang="en-US" sz="2000" dirty="0"/>
              <a:t>Applies to research involving a Food and Drug Administration (FDA) test article</a:t>
            </a:r>
          </a:p>
          <a:p>
            <a:pPr marL="342900" lvl="1" indent="-342900">
              <a:spcBef>
                <a:spcPts val="800"/>
              </a:spcBef>
              <a:spcAft>
                <a:spcPts val="800"/>
              </a:spcAft>
            </a:pPr>
            <a:r>
              <a:rPr lang="en-US" dirty="0">
                <a:cs typeface="Calibri"/>
              </a:rPr>
              <a:t>Local Laws</a:t>
            </a:r>
          </a:p>
          <a:p>
            <a:pPr marL="342900" lvl="1" indent="-342900">
              <a:spcBef>
                <a:spcPts val="800"/>
              </a:spcBef>
              <a:spcAft>
                <a:spcPts val="800"/>
              </a:spcAft>
            </a:pPr>
            <a:r>
              <a:rPr lang="en-US" dirty="0">
                <a:cs typeface="Calibri"/>
              </a:rPr>
              <a:t>Institutional Policies</a:t>
            </a:r>
          </a:p>
          <a:p>
            <a:pPr marL="342900" lvl="1" indent="-342900">
              <a:spcBef>
                <a:spcPts val="800"/>
              </a:spcBef>
              <a:spcAft>
                <a:spcPts val="800"/>
              </a:spcAft>
            </a:pPr>
            <a:r>
              <a:rPr lang="en-US" dirty="0">
                <a:cs typeface="Calibri"/>
              </a:rPr>
              <a:t>IRB Requirements</a:t>
            </a:r>
          </a:p>
          <a:p>
            <a:pPr marL="800100" lvl="2" indent="-342900">
              <a:spcBef>
                <a:spcPts val="1000"/>
              </a:spcBef>
              <a:spcAft>
                <a:spcPts val="1000"/>
              </a:spcAft>
            </a:pPr>
            <a:endParaRPr lang="en-US" sz="2400" dirty="0">
              <a:cs typeface="Calibri"/>
            </a:endParaRPr>
          </a:p>
          <a:p>
            <a:pPr marL="800100" lvl="2" indent="-342900">
              <a:spcBef>
                <a:spcPts val="1000"/>
              </a:spcBef>
              <a:spcAft>
                <a:spcPts val="1000"/>
              </a:spcAft>
            </a:pPr>
            <a:endParaRPr lang="en-US" dirty="0">
              <a:cs typeface="Calibri"/>
            </a:endParaRPr>
          </a:p>
          <a:p>
            <a:pPr marL="0" lvl="1" indent="0">
              <a:spcBef>
                <a:spcPts val="1000"/>
              </a:spcBef>
              <a:spcAft>
                <a:spcPts val="1000"/>
              </a:spcAft>
              <a:buNone/>
            </a:pPr>
            <a:endParaRPr lang="en-US" dirty="0">
              <a:cs typeface="Calibri"/>
            </a:endParaRPr>
          </a:p>
          <a:p>
            <a:pPr marL="800100" lvl="2" indent="-342900">
              <a:spcBef>
                <a:spcPts val="600"/>
              </a:spcBef>
              <a:spcAft>
                <a:spcPts val="600"/>
              </a:spcAft>
            </a:pPr>
            <a:endParaRPr lang="en-US" dirty="0"/>
          </a:p>
          <a:p>
            <a:pPr marL="342900" lvl="1" indent="-342900">
              <a:spcBef>
                <a:spcPts val="600"/>
              </a:spcBef>
              <a:spcAft>
                <a:spcPts val="600"/>
              </a:spcAft>
            </a:pPr>
            <a:endParaRPr lang="en-US" b="1" dirty="0"/>
          </a:p>
        </p:txBody>
      </p:sp>
      <p:sp>
        <p:nvSpPr>
          <p:cNvPr id="3" name="Title 2">
            <a:extLst>
              <a:ext uri="{FF2B5EF4-FFF2-40B4-BE49-F238E27FC236}">
                <a16:creationId xmlns:a16="http://schemas.microsoft.com/office/drawing/2014/main" id="{10963269-B868-422F-9FEF-4D383CAF464D}"/>
              </a:ext>
            </a:extLst>
          </p:cNvPr>
          <p:cNvSpPr>
            <a:spLocks noGrp="1"/>
          </p:cNvSpPr>
          <p:nvPr>
            <p:ph type="title"/>
          </p:nvPr>
        </p:nvSpPr>
        <p:spPr/>
        <p:txBody>
          <a:bodyPr lIns="91440" tIns="45720" rIns="91440" bIns="45720" anchor="ctr"/>
          <a:lstStyle/>
          <a:p>
            <a:r>
              <a:rPr lang="en-US"/>
              <a:t>Additional Requirements</a:t>
            </a:r>
          </a:p>
        </p:txBody>
      </p:sp>
      <p:sp>
        <p:nvSpPr>
          <p:cNvPr id="4" name="Slide Number Placeholder 3">
            <a:extLst>
              <a:ext uri="{FF2B5EF4-FFF2-40B4-BE49-F238E27FC236}">
                <a16:creationId xmlns:a16="http://schemas.microsoft.com/office/drawing/2014/main" id="{6F32FDAF-897D-452B-9002-5A3096DA6684}"/>
              </a:ext>
            </a:extLst>
          </p:cNvPr>
          <p:cNvSpPr>
            <a:spLocks noGrp="1"/>
          </p:cNvSpPr>
          <p:nvPr>
            <p:ph type="sldNum" sz="quarter" idx="4"/>
          </p:nvPr>
        </p:nvSpPr>
        <p:spPr/>
        <p:txBody>
          <a:bodyPr/>
          <a:lstStyle/>
          <a:p>
            <a:fld id="{0D720DA8-E26F-4FC9-963B-B7A4AC0D8FDC}" type="slidenum">
              <a:rPr lang="en-US" smtClean="0"/>
              <a:pPr/>
              <a:t>9</a:t>
            </a:fld>
            <a:endParaRPr lang="en-US"/>
          </a:p>
        </p:txBody>
      </p:sp>
    </p:spTree>
    <p:extLst>
      <p:ext uri="{BB962C8B-B14F-4D97-AF65-F5344CB8AC3E}">
        <p14:creationId xmlns:p14="http://schemas.microsoft.com/office/powerpoint/2010/main" val="3009115860"/>
      </p:ext>
    </p:extLst>
  </p:cSld>
  <p:clrMapOvr>
    <a:masterClrMapping/>
  </p:clrMapOvr>
</p:sld>
</file>

<file path=ppt/theme/theme1.xml><?xml version="1.0" encoding="utf-8"?>
<a:theme xmlns:a="http://schemas.openxmlformats.org/drawingml/2006/main" name="Theme1_NIMH2020slide template">
  <a:themeElements>
    <a:clrScheme name="NIMH PowerPoint Template - 03242020">
      <a:dk1>
        <a:sysClr val="windowText" lastClr="000000"/>
      </a:dk1>
      <a:lt1>
        <a:sysClr val="window" lastClr="FFFFFF"/>
      </a:lt1>
      <a:dk2>
        <a:srgbClr val="A6A6A6"/>
      </a:dk2>
      <a:lt2>
        <a:srgbClr val="FFFFFF"/>
      </a:lt2>
      <a:accent1>
        <a:srgbClr val="005294"/>
      </a:accent1>
      <a:accent2>
        <a:srgbClr val="5B9BD5"/>
      </a:accent2>
      <a:accent3>
        <a:srgbClr val="FF993D"/>
      </a:accent3>
      <a:accent4>
        <a:srgbClr val="A6A6A6"/>
      </a:accent4>
      <a:accent5>
        <a:srgbClr val="387B7F"/>
      </a:accent5>
      <a:accent6>
        <a:srgbClr val="E1E9EA"/>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_NIMH2020slide template" id="{8C775459-297E-40B9-AEB2-AC64069A24F1}" vid="{6322D11E-03D2-456E-A20F-117F6678FA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727CE4003A9841BD907CB57F1E648A" ma:contentTypeVersion="2" ma:contentTypeDescription="Create a new document." ma:contentTypeScope="" ma:versionID="9710ef870241f6cff81074965c8f700c">
  <xsd:schema xmlns:xsd="http://www.w3.org/2001/XMLSchema" xmlns:xs="http://www.w3.org/2001/XMLSchema" xmlns:p="http://schemas.microsoft.com/office/2006/metadata/properties" xmlns:ns2="3d22724a-222b-4850-b57c-0ee7c2cb5a55" targetNamespace="http://schemas.microsoft.com/office/2006/metadata/properties" ma:root="true" ma:fieldsID="44b338e5e47f8a93849d98ae7dd6712e" ns2:_="">
    <xsd:import namespace="3d22724a-222b-4850-b57c-0ee7c2cb5a5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22724a-222b-4850-b57c-0ee7c2cb5a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82098A-C943-4B8B-9671-C3551CC55073}">
  <ds:schemaRefs>
    <ds:schemaRef ds:uri="http://schemas.microsoft.com/sharepoint/v3/contenttype/forms"/>
  </ds:schemaRefs>
</ds:datastoreItem>
</file>

<file path=customXml/itemProps2.xml><?xml version="1.0" encoding="utf-8"?>
<ds:datastoreItem xmlns:ds="http://schemas.openxmlformats.org/officeDocument/2006/customXml" ds:itemID="{27AD2CE3-2B6B-4F1A-A8DC-425678DF299D}">
  <ds:schemaRefs>
    <ds:schemaRef ds:uri="3d22724a-222b-4850-b57c-0ee7c2cb5a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F399F2E-7B3B-46D1-82C5-DB8702E65007}">
  <ds:schemaRefs>
    <ds:schemaRef ds:uri="3d22724a-222b-4850-b57c-0ee7c2cb5a5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Theme1_NIMH2020slide template</Template>
  <TotalTime>65</TotalTime>
  <Words>5422</Words>
  <Application>Microsoft Office PowerPoint</Application>
  <PresentationFormat>On-screen Show (4:3)</PresentationFormat>
  <Paragraphs>548</Paragraphs>
  <Slides>58</Slides>
  <Notes>41</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Arial Unicode MS</vt:lpstr>
      <vt:lpstr>Calibri</vt:lpstr>
      <vt:lpstr>Cambria</vt:lpstr>
      <vt:lpstr>Helvetica Neue</vt:lpstr>
      <vt:lpstr>Source Sans Pro</vt:lpstr>
      <vt:lpstr>Symbol</vt:lpstr>
      <vt:lpstr>Wingdings</vt:lpstr>
      <vt:lpstr>Theme1_NIMH2020slide template</vt:lpstr>
      <vt:lpstr>Tool Summary Sheet</vt:lpstr>
      <vt:lpstr>Good Clinical Practice (GCP) for  NIMH-Sponsored Studies</vt:lpstr>
      <vt:lpstr>Objectives and Overview</vt:lpstr>
      <vt:lpstr>Disclaimer</vt:lpstr>
      <vt:lpstr>Good Clinical Practice (GCP)</vt:lpstr>
      <vt:lpstr>Good Clinical Practice (GCP) Continued</vt:lpstr>
      <vt:lpstr>NIH Training</vt:lpstr>
      <vt:lpstr>GCP Scope and Applicability</vt:lpstr>
      <vt:lpstr>Additional Requirements</vt:lpstr>
      <vt:lpstr>Investigator/ Principal Investigator</vt:lpstr>
      <vt:lpstr>Qualifications</vt:lpstr>
      <vt:lpstr>Medical Care</vt:lpstr>
      <vt:lpstr>Resources</vt:lpstr>
      <vt:lpstr>Study Staffing</vt:lpstr>
      <vt:lpstr>Delegation of Authority</vt:lpstr>
      <vt:lpstr>Example Delegation of Authority Log</vt:lpstr>
      <vt:lpstr>Protocol/ Study Staff Meetings </vt:lpstr>
      <vt:lpstr>Documentation</vt:lpstr>
      <vt:lpstr>Examples of ALCOAC</vt:lpstr>
      <vt:lpstr>Example Documentation Corrections</vt:lpstr>
      <vt:lpstr>Electronic Data Capture Systems (EDCs) </vt:lpstr>
      <vt:lpstr>Data Storage</vt:lpstr>
      <vt:lpstr>Document Retention</vt:lpstr>
      <vt:lpstr>Informed Consent</vt:lpstr>
      <vt:lpstr>Informed Consent Continued 1</vt:lpstr>
      <vt:lpstr>Informed Consent Continued 2</vt:lpstr>
      <vt:lpstr>Example ICF Documentation Errors </vt:lpstr>
      <vt:lpstr>Consenting Family/Significant Others </vt:lpstr>
      <vt:lpstr>Consenting Vulnerable Populations </vt:lpstr>
      <vt:lpstr>Consenting in Emergency Situations</vt:lpstr>
      <vt:lpstr>Use of Previously-Collected Data</vt:lpstr>
      <vt:lpstr>Use of Previously-Collected Data Continued</vt:lpstr>
      <vt:lpstr>Randomization</vt:lpstr>
      <vt:lpstr>Randomization Considerations</vt:lpstr>
      <vt:lpstr>Protocol Adherence</vt:lpstr>
      <vt:lpstr>Protocol Adherence Continued</vt:lpstr>
      <vt:lpstr>Documenting Protocol Deviations and Violations </vt:lpstr>
      <vt:lpstr>Concomitant Medications (Con-Meds)</vt:lpstr>
      <vt:lpstr>Example Concomitant Medication Log</vt:lpstr>
      <vt:lpstr>Investigational Product (IP)/  Study Drug Accountability</vt:lpstr>
      <vt:lpstr>Adverse Event (AE) </vt:lpstr>
      <vt:lpstr>Example AE Grading Scale </vt:lpstr>
      <vt:lpstr>Serious Adverse Events (SAE) </vt:lpstr>
      <vt:lpstr>Recording AEs and SAEs </vt:lpstr>
      <vt:lpstr>AE Documentation</vt:lpstr>
      <vt:lpstr>Example Subject-Specific AE Log</vt:lpstr>
      <vt:lpstr>SAE Documentation and Reporting</vt:lpstr>
      <vt:lpstr>Safety Reporting</vt:lpstr>
      <vt:lpstr>Adverse Drug Reaction (ADR)</vt:lpstr>
      <vt:lpstr>FDA Safety Reporting  - FDA Form 3500A</vt:lpstr>
      <vt:lpstr>NIMH Reportable Events Policy</vt:lpstr>
      <vt:lpstr>Unanticipated Problems (UP)</vt:lpstr>
      <vt:lpstr>Noncompliance</vt:lpstr>
      <vt:lpstr>Noncompliance Continued</vt:lpstr>
      <vt:lpstr>Applying GCP to Your Study</vt:lpstr>
      <vt:lpstr>Additional Resources </vt:lpstr>
      <vt:lpstr>Additional Resources Continued</vt:lpstr>
      <vt:lpstr>Contact</vt:lpstr>
    </vt:vector>
  </TitlesOfParts>
  <Company>Partners HealthCare System,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RAPID LFMS</dc:title>
  <dc:creator>Katelyn Gilardi</dc:creator>
  <cp:lastModifiedBy>Smith, Sharon (NIH/NIMH) [E]</cp:lastModifiedBy>
  <cp:revision>4</cp:revision>
  <cp:lastPrinted>2016-03-04T17:21:51Z</cp:lastPrinted>
  <dcterms:created xsi:type="dcterms:W3CDTF">2015-04-19T04:14:19Z</dcterms:created>
  <dcterms:modified xsi:type="dcterms:W3CDTF">2022-09-29T19:41:26Z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TC102862121033</vt:lpwstr>
  </property>
  <property fmtid="{D5CDD505-2E9C-101B-9397-08002B2CF9AE}" pid="3" name="ContentTypeId">
    <vt:lpwstr>0x010100AE727CE4003A9841BD907CB57F1E648A</vt:lpwstr>
  </property>
</Properties>
</file>